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90" r:id="rId13"/>
    <p:sldId id="295" r:id="rId14"/>
    <p:sldId id="296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00" r:id="rId24"/>
    <p:sldId id="278" r:id="rId25"/>
    <p:sldId id="301" r:id="rId26"/>
    <p:sldId id="298" r:id="rId27"/>
    <p:sldId id="279" r:id="rId28"/>
    <p:sldId id="280" r:id="rId29"/>
    <p:sldId id="281" r:id="rId30"/>
    <p:sldId id="283" r:id="rId31"/>
    <p:sldId id="302" r:id="rId32"/>
    <p:sldId id="284" r:id="rId33"/>
    <p:sldId id="286" r:id="rId34"/>
    <p:sldId id="287" r:id="rId35"/>
    <p:sldId id="288" r:id="rId36"/>
    <p:sldId id="299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1" r:id="rId45"/>
    <p:sldId id="312" r:id="rId4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6000">
        <p:checker/>
      </p:transition>
    </mc:Choice>
    <mc:Fallback xmlns="">
      <p:transition spd="slow" advClick="0" advTm="6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6000">
        <p:checker/>
      </p:transition>
    </mc:Choice>
    <mc:Fallback xmlns="">
      <p:transition spd="slow" advClick="0" advTm="6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6000">
        <p:checker/>
      </p:transition>
    </mc:Choice>
    <mc:Fallback xmlns="">
      <p:transition spd="slow" advClick="0" advTm="6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6000">
        <p:checker/>
      </p:transition>
    </mc:Choice>
    <mc:Fallback xmlns="">
      <p:transition spd="slow" advClick="0" advTm="6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6000">
        <p:checker/>
      </p:transition>
    </mc:Choice>
    <mc:Fallback xmlns="">
      <p:transition spd="slow" advClick="0" advTm="6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6000">
        <p:checker/>
      </p:transition>
    </mc:Choice>
    <mc:Fallback xmlns="">
      <p:transition spd="slow" advClick="0" advTm="6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6000">
        <p:checker/>
      </p:transition>
    </mc:Choice>
    <mc:Fallback xmlns="">
      <p:transition spd="slow" advClick="0" advTm="6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6000">
        <p:checker/>
      </p:transition>
    </mc:Choice>
    <mc:Fallback xmlns="">
      <p:transition spd="slow" advClick="0" advTm="6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6000">
        <p:checker/>
      </p:transition>
    </mc:Choice>
    <mc:Fallback xmlns="">
      <p:transition spd="slow" advClick="0" advTm="6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6000">
        <p:checker/>
      </p:transition>
    </mc:Choice>
    <mc:Fallback xmlns="">
      <p:transition spd="slow" advClick="0" advTm="6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6000">
        <p:checker/>
      </p:transition>
    </mc:Choice>
    <mc:Fallback xmlns="">
      <p:transition spd="slow" advClick="0" advTm="6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6000">
        <p:checker/>
      </p:transition>
    </mc:Choice>
    <mc:Fallback xmlns="">
      <p:transition spd="slow" advClick="0" advTm="6000">
        <p:check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068960"/>
            <a:ext cx="7992888" cy="1080120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85-летию</a:t>
            </a:r>
            <a:r>
              <a:rPr lang="ru-RU" dirty="0" smtClean="0">
                <a:solidFill>
                  <a:srgbClr val="002060"/>
                </a:solidFill>
              </a:rPr>
              <a:t> МБОУ «СОШ № 1 имени </a:t>
            </a:r>
          </a:p>
          <a:p>
            <a:pPr algn="ctr">
              <a:lnSpc>
                <a:spcPct val="110000"/>
              </a:lnSpc>
            </a:pPr>
            <a:r>
              <a:rPr lang="ru-RU" dirty="0" smtClean="0">
                <a:solidFill>
                  <a:srgbClr val="002060"/>
                </a:solidFill>
              </a:rPr>
              <a:t>Созонова Юрия Георгиевича» посвящается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836712"/>
            <a:ext cx="7175351" cy="194421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4400" b="1" i="1" dirty="0" smtClean="0">
                <a:solidFill>
                  <a:srgbClr val="002060"/>
                </a:solidFill>
              </a:rPr>
              <a:t>«УРОК ПРОДОЛЖАЕТСЯ…»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642792"/>
            <a:ext cx="80648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</a:rPr>
              <a:t>Архивный отдел управления культуры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</a:rPr>
              <a:t>Администрации города Ханты-Мансийска</a:t>
            </a:r>
          </a:p>
          <a:p>
            <a:pPr algn="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sz="1600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2017 год</a:t>
            </a:r>
            <a:endParaRPr lang="ru-RU" b="1" dirty="0">
              <a:solidFill>
                <a:srgbClr val="0070C0"/>
              </a:solidFill>
            </a:endParaRPr>
          </a:p>
          <a:p>
            <a:pPr algn="r"/>
            <a:r>
              <a:rPr lang="ru-RU" sz="1600" dirty="0" smtClean="0">
                <a:solidFill>
                  <a:srgbClr val="0070C0"/>
                </a:solidFill>
              </a:rPr>
              <a:t> 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8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580304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0" dirty="0">
                <a:solidFill>
                  <a:srgbClr val="002060"/>
                </a:solidFill>
                <a:effectLst/>
              </a:rPr>
              <a:t>Учителя и учащиеся Остяко-Вогульской средней школы. </a:t>
            </a:r>
            <a:br>
              <a:rPr lang="ru-RU" sz="1600" b="0" dirty="0">
                <a:solidFill>
                  <a:srgbClr val="002060"/>
                </a:solidFill>
                <a:effectLst/>
              </a:rPr>
            </a:br>
            <a:r>
              <a:rPr lang="ru-RU" sz="1600" b="0" dirty="0">
                <a:solidFill>
                  <a:srgbClr val="002060"/>
                </a:solidFill>
                <a:effectLst/>
              </a:rPr>
              <a:t>1938 год. Поселок Остяко-</a:t>
            </a:r>
            <a:r>
              <a:rPr lang="ru-RU" sz="1600" b="0" dirty="0" err="1">
                <a:solidFill>
                  <a:srgbClr val="002060"/>
                </a:solidFill>
                <a:effectLst/>
              </a:rPr>
              <a:t>Вогульск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/>
            </a:r>
            <a:br>
              <a:rPr lang="ru-RU" sz="1600" b="0" dirty="0">
                <a:solidFill>
                  <a:srgbClr val="002060"/>
                </a:solidFill>
                <a:effectLst/>
              </a:rPr>
            </a:br>
            <a:endParaRPr lang="ru-RU" sz="1600" b="0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C:\Users\PankovaG\AppData\Local\Microsoft\Windows\Temporary Internet Files\Content.Word\2017-01-27-11-33-37-01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048672" cy="3312368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783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GluhovaT\Рабочий стол\Все папки\Конкурсы\СОШ 1\Кабинет физи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371914" cy="324036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 descr="C:\Users\PankovaG\AppData\Local\Microsoft\Windows\Temporary Internet Files\Content.Word\2017-01-27-11-33-58-01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44824"/>
            <a:ext cx="4591179" cy="316835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96311" y="5229200"/>
            <a:ext cx="4675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Учащиеся Остяко-Вогульской средней школы </a:t>
            </a:r>
            <a:r>
              <a:rPr lang="ru-RU" sz="1600" dirty="0" smtClean="0">
                <a:solidFill>
                  <a:srgbClr val="002060"/>
                </a:solidFill>
              </a:rPr>
              <a:t>во </a:t>
            </a:r>
            <a:r>
              <a:rPr lang="ru-RU" sz="1600" dirty="0">
                <a:solidFill>
                  <a:srgbClr val="002060"/>
                </a:solidFill>
              </a:rPr>
              <a:t>время урока.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1940 год. Поселок Остяко-</a:t>
            </a:r>
            <a:r>
              <a:rPr lang="ru-RU" sz="1600" dirty="0" err="1">
                <a:solidFill>
                  <a:srgbClr val="002060"/>
                </a:solidFill>
              </a:rPr>
              <a:t>Вогульск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07879" y="3803434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Лаборатория кабинета физики.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1940 год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8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88640"/>
            <a:ext cx="6400800" cy="40176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600" dirty="0">
                <a:solidFill>
                  <a:srgbClr val="002060"/>
                </a:solidFill>
              </a:rPr>
              <a:t>В годы войны вся забота о школе легла на плечи учащихся: по выходным дням старшеклассники заготовляли дрова для школы, возили сено, помогали семьям фронтовиков. </a:t>
            </a:r>
            <a:r>
              <a:rPr lang="ru-RU" sz="1600" dirty="0" smtClean="0">
                <a:solidFill>
                  <a:srgbClr val="002060"/>
                </a:solidFill>
              </a:rPr>
              <a:t>Летом </a:t>
            </a:r>
            <a:r>
              <a:rPr lang="ru-RU" sz="1600" dirty="0">
                <a:solidFill>
                  <a:srgbClr val="002060"/>
                </a:solidFill>
              </a:rPr>
              <a:t>выезжали в колхозы, на </a:t>
            </a:r>
            <a:r>
              <a:rPr lang="ru-RU" sz="1600" dirty="0" err="1">
                <a:solidFill>
                  <a:srgbClr val="002060"/>
                </a:solidFill>
              </a:rPr>
              <a:t>рыбодобычу</a:t>
            </a:r>
            <a:r>
              <a:rPr lang="ru-RU" sz="1600" dirty="0">
                <a:solidFill>
                  <a:srgbClr val="002060"/>
                </a:solidFill>
              </a:rPr>
              <a:t> и заготовку кормов. Учащиеся школы собрали тысячи теплых вещей для фронтовиков. На строительство танковой колонны «Народный учитель» учителя школы перечислили однодневный заработок, на строительство авиаэскадрильи внесли компенсацию за неиспользованный отпуск в размере 21 485 рублей и 25 000 облигациями госзаймов</a:t>
            </a:r>
          </a:p>
        </p:txBody>
      </p:sp>
      <p:pic>
        <p:nvPicPr>
          <p:cNvPr id="4" name="Объект 3" descr="C:\Users\PankovaG\AppData\Local\Microsoft\Windows\Temporary Internet Files\Content.Word\2017-01-27-11-34-21-01 - копия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52936"/>
            <a:ext cx="6624736" cy="3672408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140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5000">
        <p:split orient="vert"/>
      </p:transition>
    </mc:Choice>
    <mc:Fallback xmlns="">
      <p:transition spd="slow" advClick="0" advTm="3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7432" cy="564980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1600" b="1" dirty="0">
                <a:solidFill>
                  <a:srgbClr val="002060"/>
                </a:solidFill>
              </a:rPr>
              <a:t>Самый большой вклад в дело разгрома врага внесли учителя и учащиеся, сражаясь с гитлеровскими захватчиками на фронтах. Более 400 учителей и учащихся школы были призваны в ряды Советской Армии, и многие из них дошли до </a:t>
            </a:r>
            <a:r>
              <a:rPr lang="ru-RU" sz="1600" b="1" dirty="0" smtClean="0">
                <a:solidFill>
                  <a:srgbClr val="002060"/>
                </a:solidFill>
              </a:rPr>
              <a:t>Берлина</a:t>
            </a:r>
          </a:p>
          <a:p>
            <a:pPr marL="45720" indent="0" algn="ctr">
              <a:buNone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Выпускник школы 1934 года </a:t>
            </a:r>
            <a:r>
              <a:rPr lang="ru-RU" sz="1600" dirty="0" smtClean="0">
                <a:solidFill>
                  <a:srgbClr val="C00000"/>
                </a:solidFill>
              </a:rPr>
              <a:t>Конев Михаил </a:t>
            </a:r>
            <a:r>
              <a:rPr lang="ru-RU" sz="1600" dirty="0" err="1" smtClean="0">
                <a:solidFill>
                  <a:srgbClr val="C00000"/>
                </a:solidFill>
              </a:rPr>
              <a:t>Анфиногенович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первым из бойцов г. Ханты-Мансийска удостоен высшей награды Родины – ордена Ленина. Командир батальона старший лейтенант Конев М.А. погиб в 1942 году под Сталинградом.</a:t>
            </a:r>
          </a:p>
          <a:p>
            <a:pPr marL="45720" indent="0">
              <a:buNone/>
            </a:pPr>
            <a:endParaRPr lang="ru-RU" sz="1600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sz="1600" dirty="0">
                <a:solidFill>
                  <a:srgbClr val="002060"/>
                </a:solidFill>
              </a:rPr>
              <a:t>Поэт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Алексей Степанович Смольников </a:t>
            </a:r>
            <a:r>
              <a:rPr lang="ru-RU" sz="1600" dirty="0">
                <a:solidFill>
                  <a:srgbClr val="002060"/>
                </a:solidFill>
              </a:rPr>
              <a:t>10 июня 1944 года сдал последний экзамен, а 13 июня ушёл на фронт. От порога родного дома он дошёл до Берлина, участвовал в штурме Рейхстага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pPr marL="45720" indent="0">
              <a:buNone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sz="1600" dirty="0">
                <a:solidFill>
                  <a:srgbClr val="C00000"/>
                </a:solidFill>
              </a:rPr>
              <a:t>Юрий Георгиевич Созонов </a:t>
            </a:r>
            <a:r>
              <a:rPr lang="ru-RU" sz="1600" dirty="0">
                <a:solidFill>
                  <a:srgbClr val="002060"/>
                </a:solidFill>
              </a:rPr>
              <a:t>окончил 9 классов   в 1942 году. В этом же году ушёл на фронт. Его фронтовой путь проходил по сожжённым селам Смоленщины, по дорогам </a:t>
            </a:r>
            <a:r>
              <a:rPr lang="ru-RU" sz="1600" dirty="0" err="1">
                <a:solidFill>
                  <a:srgbClr val="002060"/>
                </a:solidFill>
              </a:rPr>
              <a:t>Брянщины</a:t>
            </a:r>
            <a:r>
              <a:rPr lang="ru-RU" sz="1600" dirty="0">
                <a:solidFill>
                  <a:srgbClr val="002060"/>
                </a:solidFill>
              </a:rPr>
              <a:t>, Украины, Польши. Награждён восемью боевыми наградами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0982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5000">
        <p:split orient="vert"/>
      </p:transition>
    </mc:Choice>
    <mc:Fallback xmlns="">
      <p:transition spd="slow" advClick="0" advTm="3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302" y="4725144"/>
            <a:ext cx="6512511" cy="1296144"/>
          </a:xfrm>
          <a:effectLst/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400" dirty="0" smtClean="0">
                <a:solidFill>
                  <a:srgbClr val="C00000"/>
                </a:solidFill>
              </a:rPr>
              <a:t/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Четыре </a:t>
            </a:r>
            <a:r>
              <a:rPr lang="ru-RU" sz="1600" dirty="0">
                <a:solidFill>
                  <a:srgbClr val="C00000"/>
                </a:solidFill>
              </a:rPr>
              <a:t>учителя </a:t>
            </a:r>
            <a:r>
              <a:rPr lang="ru-RU" sz="1600" dirty="0" smtClean="0">
                <a:solidFill>
                  <a:srgbClr val="C00000"/>
                </a:solidFill>
              </a:rPr>
              <a:t> и   </a:t>
            </a:r>
            <a:r>
              <a:rPr lang="ru-RU" sz="1600" dirty="0">
                <a:solidFill>
                  <a:srgbClr val="C00000"/>
                </a:solidFill>
              </a:rPr>
              <a:t>семьдесят два учащихся школы </a:t>
            </a: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отдали </a:t>
            </a:r>
            <a:r>
              <a:rPr lang="ru-RU" sz="1600" dirty="0">
                <a:solidFill>
                  <a:srgbClr val="C00000"/>
                </a:solidFill>
              </a:rPr>
              <a:t>свои жизни за свободу и независимость нашей Родины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560840" cy="3777600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ru-RU" sz="8000" b="1" dirty="0">
                <a:solidFill>
                  <a:srgbClr val="C00000"/>
                </a:solidFill>
              </a:rPr>
              <a:t>Присвоено звание Героя Советского </a:t>
            </a:r>
            <a:r>
              <a:rPr lang="ru-RU" sz="8000" b="1" dirty="0" smtClean="0">
                <a:solidFill>
                  <a:srgbClr val="C00000"/>
                </a:solidFill>
              </a:rPr>
              <a:t>Союза</a:t>
            </a:r>
          </a:p>
          <a:p>
            <a:pPr marL="45720" indent="0" algn="ctr">
              <a:buNone/>
            </a:pPr>
            <a:endParaRPr lang="ru-RU" sz="8000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45720" indent="0" algn="ctr">
              <a:buNone/>
            </a:pPr>
            <a:r>
              <a:rPr lang="ru-RU" sz="5600" b="1" dirty="0" smtClean="0">
                <a:solidFill>
                  <a:srgbClr val="002060"/>
                </a:solidFill>
              </a:rPr>
              <a:t>Выпускнику </a:t>
            </a:r>
            <a:r>
              <a:rPr lang="ru-RU" sz="5600" b="1" dirty="0">
                <a:solidFill>
                  <a:srgbClr val="002060"/>
                </a:solidFill>
              </a:rPr>
              <a:t>1938 года </a:t>
            </a:r>
            <a:r>
              <a:rPr lang="ru-RU" sz="5600" b="1" dirty="0" smtClean="0">
                <a:solidFill>
                  <a:srgbClr val="002060"/>
                </a:solidFill>
              </a:rPr>
              <a:t>                                          Ученику школы</a:t>
            </a:r>
          </a:p>
          <a:p>
            <a:pPr marL="45720" indent="0" algn="ctr">
              <a:buNone/>
            </a:pPr>
            <a:r>
              <a:rPr lang="ru-RU" sz="5600" b="1" dirty="0" smtClean="0">
                <a:solidFill>
                  <a:srgbClr val="002060"/>
                </a:solidFill>
              </a:rPr>
              <a:t> </a:t>
            </a:r>
            <a:r>
              <a:rPr lang="ru-RU" sz="5600" b="1" dirty="0">
                <a:solidFill>
                  <a:srgbClr val="002060"/>
                </a:solidFill>
              </a:rPr>
              <a:t>Пуртову Фёдору Петровичу </a:t>
            </a:r>
            <a:r>
              <a:rPr lang="ru-RU" sz="5600" b="1" dirty="0" smtClean="0">
                <a:solidFill>
                  <a:srgbClr val="002060"/>
                </a:solidFill>
              </a:rPr>
              <a:t>                             Сирину </a:t>
            </a:r>
            <a:r>
              <a:rPr lang="ru-RU" sz="5600" b="1" dirty="0">
                <a:solidFill>
                  <a:srgbClr val="002060"/>
                </a:solidFill>
              </a:rPr>
              <a:t>Николаю Ивановичу</a:t>
            </a:r>
          </a:p>
          <a:p>
            <a:pPr marL="45720" indent="0">
              <a:buNone/>
            </a:pPr>
            <a:endParaRPr lang="ru-RU" sz="5600" b="1" dirty="0">
              <a:solidFill>
                <a:srgbClr val="0070C0"/>
              </a:solidFill>
            </a:endParaRPr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pPr algn="r"/>
            <a:endParaRPr lang="ru-RU" b="1" dirty="0" smtClean="0"/>
          </a:p>
          <a:p>
            <a:pPr algn="r"/>
            <a:endParaRPr lang="ru-RU" b="1" dirty="0"/>
          </a:p>
          <a:p>
            <a:pPr algn="r"/>
            <a:endParaRPr lang="ru-RU" b="1" dirty="0" smtClean="0"/>
          </a:p>
          <a:p>
            <a:pPr algn="r"/>
            <a:endParaRPr lang="ru-RU" b="1" dirty="0"/>
          </a:p>
          <a:p>
            <a:pPr algn="r"/>
            <a:endParaRPr lang="ru-RU" b="1" dirty="0" smtClean="0"/>
          </a:p>
          <a:p>
            <a:pPr algn="r"/>
            <a:endParaRPr lang="ru-RU" b="1" dirty="0"/>
          </a:p>
          <a:p>
            <a:pPr algn="r"/>
            <a:endParaRPr lang="ru-RU" b="1" dirty="0" smtClean="0"/>
          </a:p>
          <a:p>
            <a:pPr algn="r"/>
            <a:endParaRPr lang="ru-RU" b="1" dirty="0" smtClean="0"/>
          </a:p>
          <a:p>
            <a:pPr algn="r"/>
            <a:endParaRPr lang="ru-RU" b="1" dirty="0"/>
          </a:p>
          <a:p>
            <a:pPr algn="r"/>
            <a:endParaRPr lang="ru-RU" sz="4900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sz="4900" dirty="0">
                <a:solidFill>
                  <a:srgbClr val="0070C0"/>
                </a:solidFill>
              </a:rPr>
              <a:t> </a:t>
            </a:r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Пуртов Фёдор Петрович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50260"/>
            <a:ext cx="1596981" cy="2358859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150261"/>
            <a:ext cx="1693540" cy="235885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7265209"/>
      </p:ext>
    </p:extLst>
  </p:cSld>
  <p:clrMapOvr>
    <a:masterClrMapping/>
  </p:clrMapOvr>
  <p:transition spd="slow" advClick="0" advTm="2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653136"/>
            <a:ext cx="626469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0" dirty="0">
                <a:solidFill>
                  <a:srgbClr val="002060"/>
                </a:solidFill>
                <a:effectLst/>
              </a:rPr>
              <a:t>Выпускники Ханты-Мансийской средней школы № 1 </a:t>
            </a:r>
            <a:r>
              <a:rPr lang="ru-RU" sz="16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600" b="0" dirty="0" smtClean="0">
                <a:solidFill>
                  <a:srgbClr val="002060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>с 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>учителями. </a:t>
            </a:r>
            <a:r>
              <a:rPr lang="ru-RU" sz="1600" b="0" dirty="0" smtClean="0">
                <a:solidFill>
                  <a:srgbClr val="002060"/>
                </a:solidFill>
                <a:effectLst/>
              </a:rPr>
              <a:t>1942 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>год. Поселок Ханты-Мансийск</a:t>
            </a:r>
            <a:r>
              <a:rPr lang="ru-RU" sz="1400" dirty="0">
                <a:solidFill>
                  <a:srgbClr val="002060"/>
                </a:solidFill>
                <a:effectLst/>
              </a:rPr>
              <a:t/>
            </a:r>
            <a:br>
              <a:rPr lang="ru-RU" sz="1400" dirty="0">
                <a:solidFill>
                  <a:srgbClr val="002060"/>
                </a:solidFill>
                <a:effectLst/>
              </a:rPr>
            </a:b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C:\Users\PankovaG\AppData\Local\Microsoft\Windows\Temporary Internet Files\Content.Word\2017-01-27-11-34-21-01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5616624" cy="325989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0462671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01907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0" dirty="0">
                <a:solidFill>
                  <a:srgbClr val="002060"/>
                </a:solidFill>
                <a:effectLst/>
              </a:rPr>
              <a:t>Учащийся Ханты-Мансийской средней школы № 1 Анатолий Романенко во время </a:t>
            </a:r>
            <a:r>
              <a:rPr lang="ru-RU" sz="1600" b="0" dirty="0" err="1">
                <a:solidFill>
                  <a:srgbClr val="002060"/>
                </a:solidFill>
                <a:effectLst/>
              </a:rPr>
              <a:t>отрабатывания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> приёмов рукопашного боя на уроке военного дела. 1941/1942 учебный год. Посёлок Ханты-Мансийск</a:t>
            </a:r>
            <a:r>
              <a:rPr lang="ru-RU" sz="1600" b="0" dirty="0">
                <a:effectLst/>
              </a:rPr>
              <a:t/>
            </a:r>
            <a:br>
              <a:rPr lang="ru-RU" sz="1600" b="0" dirty="0">
                <a:effectLst/>
              </a:rPr>
            </a:br>
            <a:endParaRPr lang="ru-RU" sz="1600" b="0" dirty="0"/>
          </a:p>
        </p:txBody>
      </p:sp>
      <p:pic>
        <p:nvPicPr>
          <p:cNvPr id="4" name="Объект 3" descr="C:\Users\PankovaG\Desktop\ВЫСТАВКИ\ВЫСТАВКА - 1 ШКОЛА - 2017\сош 1 -2017\2017-01-27-11-34-44-01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5976664" cy="352839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5318167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544300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0" dirty="0">
                <a:solidFill>
                  <a:srgbClr val="002060"/>
                </a:solidFill>
                <a:effectLst/>
              </a:rPr>
              <a:t>Учащиеся Ханты-Мансийской средней школы № 1, </a:t>
            </a:r>
            <a:br>
              <a:rPr lang="ru-RU" sz="1600" b="0" dirty="0">
                <a:solidFill>
                  <a:srgbClr val="002060"/>
                </a:solidFill>
                <a:effectLst/>
              </a:rPr>
            </a:br>
            <a:r>
              <a:rPr lang="ru-RU" sz="1600" b="0" dirty="0">
                <a:solidFill>
                  <a:srgbClr val="002060"/>
                </a:solidFill>
                <a:effectLst/>
              </a:rPr>
              <a:t>участники шумового оркестра, во время выступления. </a:t>
            </a:r>
            <a:br>
              <a:rPr lang="ru-RU" sz="1600" b="0" dirty="0">
                <a:solidFill>
                  <a:srgbClr val="002060"/>
                </a:solidFill>
                <a:effectLst/>
              </a:rPr>
            </a:br>
            <a:r>
              <a:rPr lang="ru-RU" sz="1600" b="0" dirty="0">
                <a:solidFill>
                  <a:srgbClr val="002060"/>
                </a:solidFill>
                <a:effectLst/>
              </a:rPr>
              <a:t>1940-1950-е годы. Город Ханты-Мансийск</a:t>
            </a:r>
            <a:br>
              <a:rPr lang="ru-RU" sz="1600" b="0" dirty="0">
                <a:solidFill>
                  <a:srgbClr val="002060"/>
                </a:solidFill>
                <a:effectLst/>
              </a:rPr>
            </a:br>
            <a:endParaRPr lang="ru-RU" sz="1600" b="0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C:\Users\PankovaG\Desktop\ВЫСТАВКИ\ВЫСТАВКА - 1 ШКОЛА - 2017\сош 1 -2017\2017-01-27-11-35-23-01 - копия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5040560" cy="3384376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8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circle/>
      </p:transition>
    </mc:Choice>
    <mc:Fallback xmlns="">
      <p:transition spd="slow" advClick="0" advTm="8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509120"/>
            <a:ext cx="551501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0" dirty="0">
                <a:solidFill>
                  <a:srgbClr val="002060"/>
                </a:solidFill>
                <a:effectLst/>
              </a:rPr>
              <a:t>Выпускники и учителя Ханты-Мансийской средней школы № 1.</a:t>
            </a:r>
            <a:br>
              <a:rPr lang="ru-RU" sz="1600" b="0" dirty="0">
                <a:solidFill>
                  <a:srgbClr val="002060"/>
                </a:solidFill>
                <a:effectLst/>
              </a:rPr>
            </a:br>
            <a:r>
              <a:rPr lang="ru-RU" sz="1600" b="0" dirty="0">
                <a:solidFill>
                  <a:srgbClr val="002060"/>
                </a:solidFill>
                <a:effectLst/>
              </a:rPr>
              <a:t>1942 год. Посёлок Ханты-Мансийск</a:t>
            </a:r>
            <a:br>
              <a:rPr lang="ru-RU" sz="1600" b="0" dirty="0">
                <a:solidFill>
                  <a:srgbClr val="002060"/>
                </a:solidFill>
                <a:effectLst/>
              </a:rPr>
            </a:br>
            <a:endParaRPr lang="ru-RU" sz="1600" b="0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C:\Users\PankovaG\Desktop\ВЫСТАВКИ\ВЫСТАВКА - 1 ШКОЛА - 2017\сош 1 -2017\2017-01-27-11-35-23-01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6712"/>
            <a:ext cx="4896544" cy="3384376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405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circle/>
      </p:transition>
    </mc:Choice>
    <mc:Fallback xmlns="">
      <p:transition spd="slow" advClick="0" advTm="8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GluhovaT\Рабочий стол\Все папки\Конкурсы\СОШ 1\Учителя 194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713805" cy="335680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 descr="C:\Users\PankovaG\Desktop\ВЫСТАВКИ\ВЫСТАВКА - 1 ШКОЛА - 2017\сош 1 -2017\2017-01-27-11-35-08-01 - копия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63780"/>
            <a:ext cx="4824536" cy="316835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92080" y="1252067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Коллектив учителей средней школы </a:t>
            </a:r>
            <a:r>
              <a:rPr lang="ru-RU" sz="1600" dirty="0">
                <a:solidFill>
                  <a:srgbClr val="002060"/>
                </a:solidFill>
              </a:rPr>
              <a:t>поселка </a:t>
            </a:r>
            <a:r>
              <a:rPr lang="ru-RU" sz="1600" dirty="0" smtClean="0">
                <a:solidFill>
                  <a:srgbClr val="002060"/>
                </a:solidFill>
              </a:rPr>
              <a:t>Ханты-Мансийск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1947 </a:t>
            </a:r>
            <a:r>
              <a:rPr lang="ru-RU" sz="1600" dirty="0" smtClean="0">
                <a:solidFill>
                  <a:srgbClr val="002060"/>
                </a:solidFill>
              </a:rPr>
              <a:t>год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437112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rgbClr val="002060"/>
                </a:solidFill>
              </a:rPr>
              <a:t>Пионерские вожатые Ханты-Мансийской средней школы № 1.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20 мая 1948 год. 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Посёлок Ханты-Мансийск</a:t>
            </a:r>
            <a:br>
              <a:rPr lang="ru-RU" sz="1600" dirty="0">
                <a:solidFill>
                  <a:srgbClr val="002060"/>
                </a:solidFill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3675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circle/>
      </p:transition>
    </mc:Choice>
    <mc:Fallback xmlns="">
      <p:transition spd="slow" advClick="0" advTm="8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957392" cy="5577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Весной 1931 года на северо-восточном склоне </a:t>
            </a:r>
            <a:r>
              <a:rPr lang="ru-RU" sz="1800" dirty="0" err="1">
                <a:solidFill>
                  <a:srgbClr val="002060"/>
                </a:solidFill>
              </a:rPr>
              <a:t>Самаровской</a:t>
            </a:r>
            <a:r>
              <a:rPr lang="ru-RU" sz="1800" dirty="0">
                <a:solidFill>
                  <a:srgbClr val="002060"/>
                </a:solidFill>
              </a:rPr>
              <a:t> горы стали высаживаться первые отряды строителей Остяко-</a:t>
            </a:r>
            <a:r>
              <a:rPr lang="ru-RU" sz="1800" dirty="0" err="1">
                <a:solidFill>
                  <a:srgbClr val="002060"/>
                </a:solidFill>
              </a:rPr>
              <a:t>Вогульска</a:t>
            </a:r>
            <a:r>
              <a:rPr lang="ru-RU" sz="1800" dirty="0">
                <a:solidFill>
                  <a:srgbClr val="002060"/>
                </a:solidFill>
              </a:rPr>
              <a:t> (Ханты-Мансийска). Жили в палатках, землянках, временных избушках. Так закладывался центр национального округа. Население пополнялось за счет строителей, работников новых окружных учреждений, и к осени 1931 года встал вопрос </a:t>
            </a:r>
            <a:r>
              <a:rPr lang="ru-RU" sz="1800" dirty="0" smtClean="0">
                <a:solidFill>
                  <a:srgbClr val="002060"/>
                </a:solidFill>
              </a:rPr>
              <a:t>о </a:t>
            </a:r>
            <a:r>
              <a:rPr lang="ru-RU" sz="1800" dirty="0">
                <a:solidFill>
                  <a:srgbClr val="002060"/>
                </a:solidFill>
              </a:rPr>
              <a:t>том, где обучать </a:t>
            </a:r>
            <a:r>
              <a:rPr lang="ru-RU" sz="1800" dirty="0" smtClean="0">
                <a:solidFill>
                  <a:srgbClr val="002060"/>
                </a:solidFill>
              </a:rPr>
              <a:t>детей</a:t>
            </a:r>
          </a:p>
          <a:p>
            <a:pPr marL="45720" indent="0">
              <a:buNone/>
            </a:pPr>
            <a:endParaRPr lang="ru-RU" sz="1800" dirty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1 октября 1931 года в поселке была открыта однокомплектная школа. В феврале 1932 года был открыт второй комплект. На конец 1931/1932 учебного года в  школе училось 83 ученика начальных классов. Эта школа уже в 1932/1933 году была преобразована в школу 2 ступени, в ней обучалось 340 учащихся, из них 72 ученика 5-7 классов. Так образовалась школа № 1</a:t>
            </a:r>
            <a:br>
              <a:rPr lang="ru-RU" sz="1800" dirty="0">
                <a:solidFill>
                  <a:srgbClr val="002060"/>
                </a:solidFill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89213076"/>
      </p:ext>
    </p:extLst>
  </p:cSld>
  <p:clrMapOvr>
    <a:masterClrMapping/>
  </p:clrMapOvr>
  <p:transition spd="slow" advClick="0" advTm="3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GluhovaT\Рабочий стол\Все папки\Конкурсы\СОШ 1\50 годы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1960"/>
            <a:ext cx="5466971" cy="343907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 descr="C:\Users\PankovaG\Desktop\ВЫСТАВКИ\ВЫСТАВКА - 1 ШКОЛА - 2017\сош 1 -2017\2017-01-27-11-36-37-01 - копия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5616624" cy="280831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72200" y="4005064"/>
            <a:ext cx="25866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Футбольная команда Ханты-Мансийской средней школы № 1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на городском стадионе. 1957 год. Город Ханты-Мансийск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54308" y="1366720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</a:rPr>
              <a:t>Учителя средней школы № 1.</a:t>
            </a:r>
          </a:p>
          <a:p>
            <a:pPr algn="r"/>
            <a:r>
              <a:rPr lang="ru-RU" sz="1600" dirty="0" smtClean="0">
                <a:solidFill>
                  <a:srgbClr val="002060"/>
                </a:solidFill>
              </a:rPr>
              <a:t>50-е годы.</a:t>
            </a:r>
          </a:p>
          <a:p>
            <a:pPr algn="r"/>
            <a:r>
              <a:rPr lang="ru-RU" sz="1600" dirty="0" smtClean="0">
                <a:solidFill>
                  <a:srgbClr val="002060"/>
                </a:solidFill>
              </a:rPr>
              <a:t>Город Ханты-Мансийск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7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65313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0" dirty="0">
                <a:solidFill>
                  <a:srgbClr val="002060"/>
                </a:solidFill>
                <a:effectLst/>
              </a:rPr>
              <a:t>Учителя </a:t>
            </a:r>
            <a:r>
              <a:rPr lang="ru-RU" sz="1600" b="0" dirty="0" smtClean="0">
                <a:solidFill>
                  <a:srgbClr val="002060"/>
                </a:solidFill>
                <a:effectLst/>
              </a:rPr>
              <a:t>Ханты-Мансийской 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>средней школы № 1</a:t>
            </a:r>
            <a:br>
              <a:rPr lang="ru-RU" sz="1600" b="0" dirty="0">
                <a:solidFill>
                  <a:srgbClr val="002060"/>
                </a:solidFill>
                <a:effectLst/>
              </a:rPr>
            </a:br>
            <a:r>
              <a:rPr lang="ru-RU" sz="1600" b="0" dirty="0">
                <a:solidFill>
                  <a:srgbClr val="002060"/>
                </a:solidFill>
                <a:effectLst/>
              </a:rPr>
              <a:t>во время перемены в учительской.</a:t>
            </a:r>
            <a:br>
              <a:rPr lang="ru-RU" sz="1600" b="0" dirty="0">
                <a:solidFill>
                  <a:srgbClr val="002060"/>
                </a:solidFill>
                <a:effectLst/>
              </a:rPr>
            </a:br>
            <a:r>
              <a:rPr lang="ru-RU" sz="1600" b="0" dirty="0">
                <a:solidFill>
                  <a:srgbClr val="002060"/>
                </a:solidFill>
                <a:effectLst/>
              </a:rPr>
              <a:t>1957/1958 учебный год. Город Ханты-Мансийск</a:t>
            </a:r>
            <a:br>
              <a:rPr lang="ru-RU" sz="1600" b="0" dirty="0">
                <a:solidFill>
                  <a:srgbClr val="002060"/>
                </a:solidFill>
                <a:effectLst/>
              </a:rPr>
            </a:br>
            <a:endParaRPr lang="ru-RU" sz="1600" b="0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C:\Users\PankovaG\Desktop\ВЫСТАВКИ\ВЫСТАВКА - 1 ШКОЛА - 2017\сош 1 -2017\2017-01-27-11-36-37-01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6120680" cy="360040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830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581128"/>
            <a:ext cx="515497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0" dirty="0">
                <a:solidFill>
                  <a:srgbClr val="002060"/>
                </a:solidFill>
                <a:effectLst/>
              </a:rPr>
              <a:t>Учителя Ханты-Мансийской средней школы № 1</a:t>
            </a:r>
            <a:br>
              <a:rPr lang="ru-RU" sz="1600" b="0" dirty="0">
                <a:solidFill>
                  <a:srgbClr val="002060"/>
                </a:solidFill>
                <a:effectLst/>
              </a:rPr>
            </a:br>
            <a:r>
              <a:rPr lang="ru-RU" sz="1600" b="0" dirty="0">
                <a:solidFill>
                  <a:srgbClr val="002060"/>
                </a:solidFill>
                <a:effectLst/>
              </a:rPr>
              <a:t>во время сенокоса у конных граблей. 50-е годы</a:t>
            </a:r>
            <a:br>
              <a:rPr lang="ru-RU" sz="1600" b="0" dirty="0">
                <a:solidFill>
                  <a:srgbClr val="002060"/>
                </a:solidFill>
                <a:effectLst/>
              </a:rPr>
            </a:br>
            <a:endParaRPr lang="ru-RU" sz="1600" b="0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C:\Users\PankovaG\Desktop\ВЫСТАВКИ\ВЫСТАВКА - 1 ШКОЛА - 2017\сош 1 -2017\2017-01-27-11-36-10-01 - копия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5256584" cy="3456384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980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73216"/>
            <a:ext cx="6512511" cy="141952"/>
          </a:xfrm>
        </p:spPr>
        <p:txBody>
          <a:bodyPr/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7920880" cy="60486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В </a:t>
            </a:r>
            <a:r>
              <a:rPr lang="ru-RU" sz="1600" dirty="0">
                <a:solidFill>
                  <a:srgbClr val="0070C0"/>
                </a:solidFill>
              </a:rPr>
              <a:t>1954/1955 учебном году в школах началось внедрение модернизированных учебных планов и программ, согласно которым в 1-4 классах вводились уроки труда, в 5-7 – практические занятия в мастерских и на учебно-опытных участках, в 8-10 классах – различные трудовые практикумы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</a:p>
          <a:p>
            <a:pPr marL="45720" indent="0">
              <a:buNone/>
            </a:pPr>
            <a:endParaRPr lang="ru-RU" sz="1700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В </a:t>
            </a:r>
            <a:r>
              <a:rPr lang="ru-RU" sz="1600" dirty="0">
                <a:solidFill>
                  <a:srgbClr val="0070C0"/>
                </a:solidFill>
              </a:rPr>
              <a:t>школе № 1 в этот период были построены и сданы в эксплуатацию столярные и слесарные мастерские, был создан хороший учебно-опытный участок, где проводила большая опытническая работа. </a:t>
            </a:r>
            <a:endParaRPr lang="ru-RU" sz="1600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ru-RU" sz="1600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sz="1700" dirty="0" smtClean="0">
                <a:solidFill>
                  <a:srgbClr val="0070C0"/>
                </a:solidFill>
              </a:rPr>
              <a:t>Учащиеся </a:t>
            </a:r>
            <a:r>
              <a:rPr lang="ru-RU" sz="1700" dirty="0">
                <a:solidFill>
                  <a:srgbClr val="0070C0"/>
                </a:solidFill>
              </a:rPr>
              <a:t>8 классов работали на полях колхоза им. Чкалова в полеводческой бригаде. </a:t>
            </a:r>
            <a:endParaRPr lang="ru-RU" sz="1700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ru-RU" sz="1700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Учащиеся </a:t>
            </a:r>
            <a:r>
              <a:rPr lang="ru-RU" sz="1600" dirty="0">
                <a:solidFill>
                  <a:srgbClr val="0070C0"/>
                </a:solidFill>
              </a:rPr>
              <a:t>9-10 классов изучали машиноведение, электротехнику, проходили практику в цехах ЦРММ, где чинили тракторы, автомашины, в детских садах, в цехах горпромкомбината. </a:t>
            </a:r>
            <a:endParaRPr lang="ru-RU" sz="1600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Наряду </a:t>
            </a:r>
            <a:r>
              <a:rPr lang="ru-RU" sz="1600" dirty="0">
                <a:solidFill>
                  <a:srgbClr val="0070C0"/>
                </a:solidFill>
              </a:rPr>
              <a:t>с практической работой изучали и теоретические вопросы. Теоретические  занятия проводили ИТР ЦРММ, воспитатели детских садов, агрономы пригородного колхоза им. Чкалова и опорного пункта Ленинградского института полярного </a:t>
            </a:r>
            <a:r>
              <a:rPr lang="ru-RU" sz="1600" dirty="0" smtClean="0">
                <a:solidFill>
                  <a:srgbClr val="0070C0"/>
                </a:solidFill>
              </a:rPr>
              <a:t>земледелия</a:t>
            </a:r>
            <a:endParaRPr lang="ru-RU" sz="1600" dirty="0">
              <a:solidFill>
                <a:srgbClr val="0070C0"/>
              </a:solidFill>
            </a:endParaRPr>
          </a:p>
          <a:p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05908586"/>
      </p:ext>
    </p:extLst>
  </p:cSld>
  <p:clrMapOvr>
    <a:masterClrMapping/>
  </p:clrMapOvr>
  <p:transition spd="slow" advClick="0" advTm="4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PankovaG\AppData\Local\Microsoft\Windows\Temporary Internet Files\Content.Word\колонна учителей и учащихся Ханты-Мансийской средней школы № 1 на первомайской демонстрации. 1960-е годы. Город Ханты-Мансийск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491" y="332656"/>
            <a:ext cx="5112568" cy="3384376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 descr="C:\Documents and Settings\GluhovaT\Рабочий стол\Все папки\Конкурсы\СОШ 1\Демонстрация 19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67067"/>
            <a:ext cx="4992427" cy="299253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980728"/>
            <a:ext cx="2880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Колонна учителей и учащихся 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Ханты-Мансийской средней школы № 1 на первомайской демонстрации . 60-е годы. Город Ханты-Мансийск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1001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793136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ru-RU" sz="1700" b="0" dirty="0" smtClean="0">
                <a:solidFill>
                  <a:srgbClr val="0070C0"/>
                </a:solidFill>
                <a:effectLst/>
              </a:rPr>
              <a:t>В </a:t>
            </a:r>
            <a:r>
              <a:rPr lang="ru-RU" sz="1700" b="0" dirty="0">
                <a:solidFill>
                  <a:srgbClr val="0070C0"/>
                </a:solidFill>
                <a:effectLst/>
              </a:rPr>
              <a:t>школе в 70-80-е годы было создано и работало школьное почтовое отделение, которым руководила </a:t>
            </a:r>
            <a:r>
              <a:rPr lang="ru-RU" sz="1700" b="0" dirty="0" err="1">
                <a:solidFill>
                  <a:srgbClr val="0070C0"/>
                </a:solidFill>
                <a:effectLst/>
              </a:rPr>
              <a:t>Сажаева</a:t>
            </a:r>
            <a:r>
              <a:rPr lang="ru-RU" sz="1700" b="0" dirty="0">
                <a:solidFill>
                  <a:srgbClr val="0070C0"/>
                </a:solidFill>
                <a:effectLst/>
              </a:rPr>
              <a:t> В.Ф., школьное лесничество (руководитель Выдрина Г.А.).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В </a:t>
            </a:r>
            <a:r>
              <a:rPr lang="ru-RU" sz="1600" dirty="0">
                <a:solidFill>
                  <a:srgbClr val="0070C0"/>
                </a:solidFill>
              </a:rPr>
              <a:t>школе № 1, как и в других школах страны, в 60-е годы был введён </a:t>
            </a:r>
            <a:r>
              <a:rPr lang="ru-RU" sz="1600" dirty="0" smtClean="0">
                <a:solidFill>
                  <a:srgbClr val="0070C0"/>
                </a:solidFill>
              </a:rPr>
              <a:t>линейный </a:t>
            </a:r>
            <a:r>
              <a:rPr lang="ru-RU" sz="1600" dirty="0">
                <a:solidFill>
                  <a:srgbClr val="0070C0"/>
                </a:solidFill>
              </a:rPr>
              <a:t>или восходящий принцип изучения истории  (ликвидирован элементарный курс истории СССР, а ее систематический курс стал преподаваться с 7 класса). </a:t>
            </a:r>
            <a:endParaRPr lang="ru-RU" sz="1600" dirty="0" smtClean="0">
              <a:solidFill>
                <a:srgbClr val="0070C0"/>
              </a:solidFill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Было </a:t>
            </a:r>
            <a:r>
              <a:rPr lang="ru-RU" sz="1600" dirty="0">
                <a:solidFill>
                  <a:srgbClr val="0070C0"/>
                </a:solidFill>
              </a:rPr>
              <a:t>установлено деление классов с числом учащихся более 25 человек на две группы для занятий по иностранному языку. </a:t>
            </a:r>
            <a:endParaRPr lang="ru-RU" sz="1600" dirty="0" smtClean="0">
              <a:solidFill>
                <a:srgbClr val="0070C0"/>
              </a:solidFill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В </a:t>
            </a:r>
            <a:r>
              <a:rPr lang="ru-RU" sz="1600" dirty="0">
                <a:solidFill>
                  <a:srgbClr val="0070C0"/>
                </a:solidFill>
              </a:rPr>
              <a:t>школе в 60-70-е годы преподавались английский, немецкий и французский </a:t>
            </a:r>
            <a:r>
              <a:rPr lang="ru-RU" sz="1600" dirty="0" smtClean="0">
                <a:solidFill>
                  <a:srgbClr val="0070C0"/>
                </a:solidFill>
              </a:rPr>
              <a:t>языки</a:t>
            </a:r>
            <a:endParaRPr lang="ru-RU" sz="16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27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0">
        <p:circle/>
      </p:transition>
    </mc:Choice>
    <mc:Fallback xmlns="">
      <p:transition spd="slow" advClick="0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372168"/>
            <a:ext cx="7704856" cy="2297192"/>
          </a:xfrm>
        </p:spPr>
        <p:txBody>
          <a:bodyPr/>
          <a:lstStyle/>
          <a:p>
            <a:pPr marL="0" indent="0" algn="l">
              <a:buNone/>
            </a:pPr>
            <a:r>
              <a:rPr lang="ru-RU" sz="1400" dirty="0" smtClean="0">
                <a:solidFill>
                  <a:srgbClr val="002060"/>
                </a:solidFill>
                <a:effectLst/>
              </a:rPr>
              <a:t>8 </a:t>
            </a:r>
            <a:r>
              <a:rPr lang="ru-RU" sz="1400" dirty="0">
                <a:solidFill>
                  <a:srgbClr val="002060"/>
                </a:solidFill>
                <a:effectLst/>
              </a:rPr>
              <a:t>мая 1970 года в школьном сквере была проведена церемония закладки памятника учителям и учащимся школы, отдавшим жизнь за свободу и независимость Родины.</a:t>
            </a:r>
            <a:br>
              <a:rPr lang="ru-RU" sz="1400" dirty="0">
                <a:solidFill>
                  <a:srgbClr val="002060"/>
                </a:solidFill>
                <a:effectLst/>
              </a:rPr>
            </a:br>
            <a:r>
              <a:rPr lang="ru-RU" sz="1400" dirty="0">
                <a:solidFill>
                  <a:srgbClr val="002060"/>
                </a:solidFill>
                <a:effectLst/>
              </a:rPr>
              <a:t>Памятник был заказан в Московском экспериментальном </a:t>
            </a:r>
            <a:r>
              <a:rPr lang="ru-RU" sz="1400" dirty="0" err="1">
                <a:solidFill>
                  <a:srgbClr val="002060"/>
                </a:solidFill>
                <a:effectLst/>
              </a:rPr>
              <a:t>скульптурно</a:t>
            </a:r>
            <a:r>
              <a:rPr lang="ru-RU" sz="1400" dirty="0">
                <a:solidFill>
                  <a:srgbClr val="002060"/>
                </a:solidFill>
                <a:effectLst/>
              </a:rPr>
              <a:t>-производственном комбинате и открыт 29 октября 1971 года в присутствии 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всех </a:t>
            </a:r>
            <a:r>
              <a:rPr lang="ru-RU" sz="1400" dirty="0">
                <a:solidFill>
                  <a:srgbClr val="002060"/>
                </a:solidFill>
                <a:effectLst/>
              </a:rPr>
              <a:t>учителей и учащихся школы, друзей и родственников погибших, представителей общественности города. Во  время строительства нового здания школы памятник был демонтирован, а в 2004 году занял свое место в составе мемориала работы скульптора В. </a:t>
            </a:r>
            <a:r>
              <a:rPr lang="ru-RU" sz="1400" dirty="0" err="1">
                <a:solidFill>
                  <a:srgbClr val="002060"/>
                </a:solidFill>
                <a:effectLst/>
              </a:rPr>
              <a:t>Саргсяна</a:t>
            </a:r>
            <a:r>
              <a:rPr lang="ru-RU" sz="1400" dirty="0">
                <a:solidFill>
                  <a:srgbClr val="002060"/>
                </a:solidFill>
                <a:effectLst/>
              </a:rPr>
              <a:t>. У памятника проводятся торжественные линейки, линейки Памяти, здесь же для первоклассников звенит первый звонок, а выпускники прощаются со 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школой.</a:t>
            </a:r>
            <a:r>
              <a:rPr lang="ru-RU" sz="1400" dirty="0">
                <a:solidFill>
                  <a:srgbClr val="002060"/>
                </a:solidFill>
                <a:effectLst/>
              </a:rPr>
              <a:t/>
            </a:r>
            <a:br>
              <a:rPr lang="ru-RU" sz="1400" dirty="0">
                <a:solidFill>
                  <a:srgbClr val="002060"/>
                </a:solidFill>
                <a:effectLst/>
              </a:rPr>
            </a:b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Documents and Settings\GluhovaT\Рабочий стол\Все папки\Выставки\85 лет СОШ 1\Закладка памятни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6570"/>
            <a:ext cx="5163604" cy="3366864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GluhovaT\Рабочий стол\Все папки\Выставки\85 лет СОШ 1\мемориа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512"/>
            <a:ext cx="2924211" cy="373537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46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5000">
        <p:circle/>
      </p:transition>
    </mc:Choice>
    <mc:Fallback xmlns="">
      <p:transition spd="slow" advClick="0" advTm="3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365104"/>
            <a:ext cx="6512511" cy="1865144"/>
          </a:xfrm>
        </p:spPr>
        <p:txBody>
          <a:bodyPr/>
          <a:lstStyle/>
          <a:p>
            <a:pPr marL="0" indent="0" algn="l">
              <a:buNone/>
            </a:pPr>
            <a:r>
              <a:rPr lang="ru-RU" sz="1600" b="0" dirty="0">
                <a:solidFill>
                  <a:srgbClr val="002060"/>
                </a:solidFill>
                <a:effectLst/>
              </a:rPr>
              <a:t>Комитет комсомола Ханты-Мансийской средней школы № 1 с кураторами (стоят справа) Лидией Яковлевной </a:t>
            </a:r>
            <a:r>
              <a:rPr lang="ru-RU" sz="1600" b="0" dirty="0" err="1">
                <a:solidFill>
                  <a:srgbClr val="002060"/>
                </a:solidFill>
                <a:effectLst/>
              </a:rPr>
              <a:t>Ахматшиной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> (четвертая), Ольгой Ивановной </a:t>
            </a:r>
            <a:r>
              <a:rPr lang="ru-RU" sz="1600" b="0" dirty="0" err="1">
                <a:solidFill>
                  <a:srgbClr val="002060"/>
                </a:solidFill>
                <a:effectLst/>
              </a:rPr>
              <a:t>Прудаевой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> (третья) после заседания. Секретарь комсомольской организации школы – Алла Сердюк (первый ряд, </a:t>
            </a:r>
            <a:r>
              <a:rPr lang="ru-RU" sz="1600" b="0" dirty="0" smtClean="0">
                <a:solidFill>
                  <a:srgbClr val="002060"/>
                </a:solidFill>
                <a:effectLst/>
              </a:rPr>
              <a:t>в 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>центре). 1974 год. Город Ханты-Мансийск</a:t>
            </a:r>
          </a:p>
        </p:txBody>
      </p:sp>
      <p:pic>
        <p:nvPicPr>
          <p:cNvPr id="4" name="Объект 3" descr="C:\Users\PankovaG\AppData\Local\Microsoft\Windows\Temporary Internet Files\Content.Outlook\65SR5T8T\2017-01-27-16-59-19-01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264696" cy="360040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461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0">
        <p:circle/>
      </p:transition>
    </mc:Choice>
    <mc:Fallback xmlns="">
      <p:transition spd="slow" advClick="0" advTm="3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509120"/>
            <a:ext cx="5659031" cy="1433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0" dirty="0">
                <a:solidFill>
                  <a:srgbClr val="002060"/>
                </a:solidFill>
                <a:effectLst/>
              </a:rPr>
              <a:t>Старшеклассницы Ханты-Мансийской средней школы № 1 </a:t>
            </a:r>
            <a:r>
              <a:rPr lang="ru-RU" sz="1600" b="0" dirty="0" smtClean="0">
                <a:solidFill>
                  <a:srgbClr val="002060"/>
                </a:solidFill>
                <a:effectLst/>
              </a:rPr>
              <a:t>на 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>уборке картофеля на полях ОПХ. </a:t>
            </a:r>
            <a:r>
              <a:rPr lang="ru-RU" sz="16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600" b="0" dirty="0" smtClean="0">
                <a:solidFill>
                  <a:srgbClr val="002060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>Вторая 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>слева - Наталья </a:t>
            </a:r>
            <a:r>
              <a:rPr lang="ru-RU" sz="1600" b="0" dirty="0" err="1">
                <a:solidFill>
                  <a:srgbClr val="002060"/>
                </a:solidFill>
                <a:effectLst/>
              </a:rPr>
              <a:t>Буракова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> (Дунаевская).</a:t>
            </a:r>
            <a:br>
              <a:rPr lang="ru-RU" sz="1600" b="0" dirty="0">
                <a:solidFill>
                  <a:srgbClr val="002060"/>
                </a:solidFill>
                <a:effectLst/>
              </a:rPr>
            </a:br>
            <a:r>
              <a:rPr lang="ru-RU" sz="1600" b="0" dirty="0">
                <a:solidFill>
                  <a:srgbClr val="002060"/>
                </a:solidFill>
                <a:effectLst/>
              </a:rPr>
              <a:t>1978 год. Город Ханты-Мансийск</a:t>
            </a:r>
          </a:p>
        </p:txBody>
      </p:sp>
      <p:pic>
        <p:nvPicPr>
          <p:cNvPr id="4" name="Объект 3" descr="C:\Users\PankovaG\AppData\Local\Microsoft\Windows\Temporary Internet Files\Content.Outlook\65SR5T8T\2017-01-27-16-59-43-01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5904656" cy="3730203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390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365104"/>
            <a:ext cx="6120680" cy="1793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0" dirty="0">
                <a:solidFill>
                  <a:srgbClr val="002060"/>
                </a:solidFill>
                <a:effectLst/>
              </a:rPr>
              <a:t>Ю.Г. Созонов (в центре), директор Ханты-Мансийской средней школы №1, с группой учащихся, участников похода по дорогам боевой славы выпускников 1942 года, </a:t>
            </a:r>
            <a:r>
              <a:rPr lang="ru-RU" sz="1600" b="0" dirty="0" smtClean="0">
                <a:solidFill>
                  <a:srgbClr val="002060"/>
                </a:solidFill>
                <a:effectLst/>
              </a:rPr>
              <a:t>у 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>монумента Советской гвардии. </a:t>
            </a:r>
            <a:br>
              <a:rPr lang="ru-RU" sz="1600" b="0" dirty="0">
                <a:solidFill>
                  <a:srgbClr val="002060"/>
                </a:solidFill>
                <a:effectLst/>
              </a:rPr>
            </a:br>
            <a:r>
              <a:rPr lang="ru-RU" sz="1600" b="0" dirty="0">
                <a:solidFill>
                  <a:srgbClr val="002060"/>
                </a:solidFill>
                <a:effectLst/>
              </a:rPr>
              <a:t>7 июня 1980 года. Город Ельня</a:t>
            </a:r>
            <a:br>
              <a:rPr lang="ru-RU" sz="1600" b="0" dirty="0">
                <a:solidFill>
                  <a:srgbClr val="002060"/>
                </a:solidFill>
                <a:effectLst/>
              </a:rPr>
            </a:br>
            <a:endParaRPr lang="ru-RU" sz="1600" b="0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C:\Users\PankovaG\AppData\Local\Microsoft\Windows\Temporary Internet Files\Content.Word\2017-01-27-11-37-25-01 - копия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5544616" cy="3456384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633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221088"/>
            <a:ext cx="6512511" cy="2016224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ru-RU" sz="1400" dirty="0">
                <a:solidFill>
                  <a:srgbClr val="002060"/>
                </a:solidFill>
                <a:effectLst/>
              </a:rPr>
              <a:t>Первым зданием школы был дом барачного типа, расположенный на улице Коминтерна. В этом доме жили строители, а школа занимала всего две комнаты с длинными столами и скамейками вместо парт. Занятия проводились в две смены. Первыми учителями школы были Горохова Татьяна Фёдоровна, </a:t>
            </a:r>
            <a:r>
              <a:rPr lang="ru-RU" sz="1400" dirty="0" err="1">
                <a:solidFill>
                  <a:srgbClr val="002060"/>
                </a:solidFill>
                <a:effectLst/>
              </a:rPr>
              <a:t>Калабина</a:t>
            </a:r>
            <a:r>
              <a:rPr lang="ru-RU" sz="1400" dirty="0">
                <a:solidFill>
                  <a:srgbClr val="002060"/>
                </a:solidFill>
                <a:effectLst/>
              </a:rPr>
              <a:t> Мария Петровна, Родионова </a:t>
            </a:r>
            <a:r>
              <a:rPr lang="ru-RU" sz="1400" dirty="0" err="1">
                <a:solidFill>
                  <a:srgbClr val="002060"/>
                </a:solidFill>
                <a:effectLst/>
              </a:rPr>
              <a:t>Таисья</a:t>
            </a:r>
            <a:r>
              <a:rPr lang="ru-RU" sz="1400" dirty="0">
                <a:solidFill>
                  <a:srgbClr val="002060"/>
                </a:solidFill>
                <a:effectLst/>
              </a:rPr>
              <a:t> Алексеевна, Робустова  Ольга Александровна.</a:t>
            </a:r>
          </a:p>
        </p:txBody>
      </p:sp>
      <p:pic>
        <p:nvPicPr>
          <p:cNvPr id="1026" name="Picture 2" descr="http://school1-sozonov.ru/sites/default/files/p19_risuno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0688"/>
            <a:ext cx="5255593" cy="3456384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190435"/>
      </p:ext>
    </p:extLst>
  </p:cSld>
  <p:clrMapOvr>
    <a:masterClrMapping/>
  </p:clrMapOvr>
  <p:transition spd="slow" advClick="0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4372168"/>
            <a:ext cx="7550224" cy="2081168"/>
          </a:xfrm>
        </p:spPr>
        <p:txBody>
          <a:bodyPr/>
          <a:lstStyle/>
          <a:p>
            <a:pPr marL="0" indent="0" algn="l">
              <a:buNone/>
            </a:pPr>
            <a:r>
              <a:rPr lang="ru-RU" sz="1600" b="0" dirty="0">
                <a:solidFill>
                  <a:srgbClr val="002060"/>
                </a:solidFill>
                <a:effectLst/>
              </a:rPr>
              <a:t>В 1980 году был создан школьный музей, который стал центром гражданско-патриотического воспитания. Инициатором создания музея стал директор школы Юрий Георгиевич Созонов. Большую работу по систематизации поисковых материалов проделали </a:t>
            </a:r>
            <a:r>
              <a:rPr lang="ru-RU" sz="1600" b="0" dirty="0" err="1">
                <a:solidFill>
                  <a:srgbClr val="002060"/>
                </a:solidFill>
                <a:effectLst/>
              </a:rPr>
              <a:t>Разманова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> Галина Иннокентьевна и Плесовских Вера Григорьевна. Поисковая работа и работа по увековечению памяти погибших продолжается.  В школьном музее собраны материалы и документы на участников ВОВ, заведена Книга Вечной славы на погибших учащихся.</a:t>
            </a:r>
            <a:br>
              <a:rPr lang="ru-RU" sz="1600" b="0" dirty="0">
                <a:solidFill>
                  <a:srgbClr val="002060"/>
                </a:solidFill>
                <a:effectLst/>
              </a:rPr>
            </a:br>
            <a:r>
              <a:rPr lang="ru-RU" sz="1600" b="0" dirty="0">
                <a:effectLst/>
              </a:rPr>
              <a:t> </a:t>
            </a:r>
            <a:br>
              <a:rPr lang="ru-RU" sz="1600" b="0" dirty="0">
                <a:effectLst/>
              </a:rPr>
            </a:br>
            <a:endParaRPr lang="ru-RU" sz="1600" b="0" dirty="0"/>
          </a:p>
        </p:txBody>
      </p:sp>
      <p:pic>
        <p:nvPicPr>
          <p:cNvPr id="2050" name="Picture 2" descr="C:\Users\pankovag\Desktop\2017-02-01-16-55-39-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5400600" cy="380221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00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0">
        <p:circle/>
      </p:transition>
    </mc:Choice>
    <mc:Fallback xmlns="">
      <p:transition spd="slow" advClick="0" advTm="3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7938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1600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В </a:t>
            </a:r>
            <a:r>
              <a:rPr lang="ru-RU" sz="1600" dirty="0">
                <a:solidFill>
                  <a:srgbClr val="0070C0"/>
                </a:solidFill>
              </a:rPr>
              <a:t>период с 1972 по 1981 годы школа девять раз награждалась переходящим знаменем ГК КПСС и исполкома городского Совета, в 1978,1979,1980 годах комсомольская организация школы награждалась переходящим знаменем Тюменского обкома ВЛКСМ. В 1981 году знамя обкома ВЛКСМ оставлено на вечное хранение в школе. В марте 1981 года комсомольская организация школы награждена Почётной грамотой и вымпелом ЦК </a:t>
            </a:r>
            <a:r>
              <a:rPr lang="ru-RU" sz="1600" dirty="0" smtClean="0">
                <a:solidFill>
                  <a:srgbClr val="0070C0"/>
                </a:solidFill>
              </a:rPr>
              <a:t>ВЛКСМ</a:t>
            </a:r>
            <a:endParaRPr lang="ru-RU" sz="1600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ru-RU" sz="1700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Начиная </a:t>
            </a:r>
            <a:r>
              <a:rPr lang="ru-RU" sz="1600" dirty="0">
                <a:solidFill>
                  <a:srgbClr val="0070C0"/>
                </a:solidFill>
              </a:rPr>
              <a:t>с 2005 года поисковый отряд школы «Ровесники» под руководством </a:t>
            </a:r>
            <a:r>
              <a:rPr lang="ru-RU" sz="1600" dirty="0" err="1">
                <a:solidFill>
                  <a:srgbClr val="0070C0"/>
                </a:solidFill>
              </a:rPr>
              <a:t>Шмелёва</a:t>
            </a:r>
            <a:r>
              <a:rPr lang="ru-RU" sz="1600" dirty="0">
                <a:solidFill>
                  <a:srgbClr val="0070C0"/>
                </a:solidFill>
              </a:rPr>
              <a:t> Н.Г., помогали которому в разные годы учителя </a:t>
            </a:r>
            <a:r>
              <a:rPr lang="ru-RU" sz="1600" dirty="0" err="1">
                <a:solidFill>
                  <a:srgbClr val="0070C0"/>
                </a:solidFill>
              </a:rPr>
              <a:t>Оплетаев</a:t>
            </a:r>
            <a:r>
              <a:rPr lang="ru-RU" sz="1600" dirty="0">
                <a:solidFill>
                  <a:srgbClr val="0070C0"/>
                </a:solidFill>
              </a:rPr>
              <a:t> В.С., Ткачёв А.Ф., </a:t>
            </a:r>
            <a:r>
              <a:rPr lang="ru-RU" sz="1600" dirty="0" err="1" smtClean="0">
                <a:solidFill>
                  <a:srgbClr val="0070C0"/>
                </a:solidFill>
              </a:rPr>
              <a:t>Гульцев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>
                <a:solidFill>
                  <a:srgbClr val="0070C0"/>
                </a:solidFill>
              </a:rPr>
              <a:t>В.Н. в ходе Всероссийской Вахты Памяти проводит поисковые работы, занимается перезахоронением останков советских солдат, погибших в Тверской области. Поддерживается связь с родственниками погибших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245953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0">
        <p14:prism isContent="1" isInverted="1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ankovag\Desktop\2017-02-01-17-12-11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041" y="1772816"/>
            <a:ext cx="5853322" cy="360040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ankovag\Desktop\2017-02-01-16-59-31-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9228">
            <a:off x="467545" y="399438"/>
            <a:ext cx="4608511" cy="2885546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Ветераны Великой Отечественной войны, учащиеся школы в сквере средней школы № 1 в дни празднования Дня Победы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808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nkovag\Desktop\2017-02-01-17-46-01-01 - копия (2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5184576" cy="394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ankovag\Desktop\2017-02-01-17-21-45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8"/>
            <a:ext cx="3024336" cy="388843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50912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Созонов  Ю.Г. – Заслуженный учитель школы РФ, директор средней школы № 1, ветеран Великой Отечественной войны. Юрий Георгиевич в 1942 году после окончания 9 класса школы № 1 ушел на фронт. Воевал в разведке. После войны  получил высшее образование. Работал в военкомате, учителем истории в школе № 3, двадцать пять лет - директором школы № 1. Имеет более 20 правительственных наград, Почётный гражданин города Ханты-Мансийска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3512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5000">
        <p:circle/>
      </p:transition>
    </mc:Choice>
    <mc:Fallback xmlns="">
      <p:transition spd="slow" advClick="0" advTm="2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1400" dirty="0"/>
          </a:p>
        </p:txBody>
      </p:sp>
      <p:pic>
        <p:nvPicPr>
          <p:cNvPr id="2050" name="Picture 2" descr="C:\Users\pankovag\Desktop\2017-02-01-17-40-09-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3758"/>
            <a:ext cx="2520280" cy="3874219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ankovag\Desktop\2017-02-01-17-41-13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2656"/>
            <a:ext cx="2448272" cy="3816424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ankovag\Desktop\2017-02-01-17-41-48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2656"/>
            <a:ext cx="2448272" cy="3744416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ankovag\Desktop\2017-02-01-17-46-22-01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3960440" cy="4896544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ankovag\Desktop\2017-02-01-17-46-01-01 - коп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816424" cy="4896544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9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5000">
        <p14:prism isContent="1" isInverted="1"/>
      </p:transition>
    </mc:Choice>
    <mc:Fallback>
      <p:transition spd="slow" advClick="0" advTm="3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4365104"/>
            <a:ext cx="7460800" cy="2016224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1600" dirty="0" smtClean="0">
                <a:solidFill>
                  <a:srgbClr val="0070C0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>В 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>2003/2004 учебном году школа получила свое новое современное здание, а в ноябре 2004 года школе было присвоено имя </a:t>
            </a:r>
            <a:r>
              <a:rPr lang="ru-RU" sz="1600" b="0" dirty="0" smtClean="0">
                <a:solidFill>
                  <a:srgbClr val="002060"/>
                </a:solidFill>
                <a:effectLst/>
              </a:rPr>
              <a:t>ее 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>выпускника и директора, ветерана </a:t>
            </a:r>
            <a:r>
              <a:rPr lang="ru-RU" sz="1600" b="0" dirty="0" smtClean="0">
                <a:solidFill>
                  <a:srgbClr val="002060"/>
                </a:solidFill>
                <a:effectLst/>
              </a:rPr>
              <a:t>Великой Отечественной войны, 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>основателя школьного музея, Почётного гражданина </a:t>
            </a:r>
            <a:r>
              <a:rPr lang="ru-RU" sz="1600" b="0" dirty="0" smtClean="0">
                <a:solidFill>
                  <a:srgbClr val="002060"/>
                </a:solidFill>
                <a:effectLst/>
              </a:rPr>
              <a:t>города</a:t>
            </a:r>
            <a:br>
              <a:rPr lang="ru-RU" sz="1600" b="0" dirty="0" smtClean="0">
                <a:solidFill>
                  <a:srgbClr val="002060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> Ханты-Мансийска  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>Юрия Георгиевича Созонова</a:t>
            </a:r>
            <a:br>
              <a:rPr lang="ru-RU" sz="1600" b="0" dirty="0">
                <a:solidFill>
                  <a:srgbClr val="002060"/>
                </a:solidFill>
                <a:effectLst/>
              </a:rPr>
            </a:br>
            <a:endParaRPr lang="ru-RU" sz="1600" b="0" dirty="0">
              <a:solidFill>
                <a:srgbClr val="002060"/>
              </a:solidFill>
            </a:endParaRPr>
          </a:p>
        </p:txBody>
      </p:sp>
      <p:pic>
        <p:nvPicPr>
          <p:cNvPr id="3075" name="Picture 3" descr="C:\Users\pankovag\Desktop\здание школы\2017-01-31-10-09-56-01 (2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226442" cy="3029764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ankovag\Desktop\здание школы\2017-01-31-10-09-56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994" y="548680"/>
            <a:ext cx="3832270" cy="3456384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ankovag\Desktop\здание школы\2017-01-31-10-09-56-01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0649"/>
            <a:ext cx="2219325" cy="352839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83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25144"/>
            <a:ext cx="6974161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0" dirty="0">
                <a:solidFill>
                  <a:srgbClr val="002060"/>
                </a:solidFill>
                <a:effectLst/>
              </a:rPr>
              <a:t>Коллектив гордится учителями – мастерами своего дела. В школе работали Заслуженные учителя Картина Татьяна Ефимовна, Некрасова Серафима Семёновна, Иванов Илья Алексеевич, Осокин Геннадий </a:t>
            </a:r>
            <a:r>
              <a:rPr lang="ru-RU" sz="1600" b="0" dirty="0" err="1">
                <a:solidFill>
                  <a:srgbClr val="002060"/>
                </a:solidFill>
                <a:effectLst/>
              </a:rPr>
              <a:t>Артамонович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>, </a:t>
            </a:r>
            <a:r>
              <a:rPr lang="ru-RU" sz="1600" b="0" dirty="0" err="1">
                <a:solidFill>
                  <a:srgbClr val="002060"/>
                </a:solidFill>
                <a:effectLst/>
              </a:rPr>
              <a:t>Ширыкалова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> Нина Гавриловна (слева), Ткачёв Александр Филиппович</a:t>
            </a:r>
            <a:endParaRPr lang="ru-RU" sz="1600" b="0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http://school1-sozonov.ru/sites/default/files/dsc_6500_copy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31838"/>
            <a:ext cx="5760640" cy="377728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508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404664"/>
            <a:ext cx="7560840" cy="6264696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10000"/>
              </a:lnSpc>
              <a:buNone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marL="45720" indent="0" algn="ctr">
              <a:lnSpc>
                <a:spcPct val="110000"/>
              </a:lnSpc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Звание </a:t>
            </a:r>
            <a:r>
              <a:rPr lang="ru-RU" sz="1600" b="1" dirty="0">
                <a:solidFill>
                  <a:srgbClr val="0070C0"/>
                </a:solidFill>
              </a:rPr>
              <a:t>«Заслуженный работник образования ХМАО» </a:t>
            </a:r>
            <a:r>
              <a:rPr lang="ru-RU" sz="1600" b="1" dirty="0" smtClean="0">
                <a:solidFill>
                  <a:srgbClr val="0070C0"/>
                </a:solidFill>
              </a:rPr>
              <a:t>присвоено </a:t>
            </a:r>
            <a:r>
              <a:rPr lang="ru-RU" sz="1600" b="1" dirty="0" err="1">
                <a:solidFill>
                  <a:srgbClr val="0070C0"/>
                </a:solidFill>
              </a:rPr>
              <a:t>Тебетевой</a:t>
            </a:r>
            <a:r>
              <a:rPr lang="ru-RU" sz="1600" b="1" dirty="0">
                <a:solidFill>
                  <a:srgbClr val="0070C0"/>
                </a:solidFill>
              </a:rPr>
              <a:t> Нине Алексеевне, Шахматовой Валентине Николаевне, </a:t>
            </a:r>
            <a:r>
              <a:rPr lang="ru-RU" sz="1600" b="1" dirty="0" err="1">
                <a:solidFill>
                  <a:srgbClr val="0070C0"/>
                </a:solidFill>
              </a:rPr>
              <a:t>Колышкиной</a:t>
            </a:r>
            <a:r>
              <a:rPr lang="ru-RU" sz="1600" b="1" dirty="0">
                <a:solidFill>
                  <a:srgbClr val="0070C0"/>
                </a:solidFill>
              </a:rPr>
              <a:t> Евдокии </a:t>
            </a:r>
            <a:r>
              <a:rPr lang="ru-RU" sz="1700" b="1" dirty="0" smtClean="0">
                <a:solidFill>
                  <a:srgbClr val="0070C0"/>
                </a:solidFill>
              </a:rPr>
              <a:t>Михайловне</a:t>
            </a:r>
          </a:p>
          <a:p>
            <a:pPr marL="45720" indent="0" algn="ctr">
              <a:lnSpc>
                <a:spcPct val="150000"/>
              </a:lnSpc>
              <a:buNone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marL="45720" indent="0" algn="ctr">
              <a:lnSpc>
                <a:spcPct val="150000"/>
              </a:lnSpc>
              <a:buNone/>
            </a:pPr>
            <a:endParaRPr lang="ru-RU" sz="1600" b="1" dirty="0">
              <a:solidFill>
                <a:srgbClr val="0070C0"/>
              </a:solidFill>
            </a:endParaRPr>
          </a:p>
          <a:p>
            <a:pPr marL="45720" indent="0" algn="ctr">
              <a:lnSpc>
                <a:spcPct val="150000"/>
              </a:lnSpc>
              <a:buNone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marL="45720" indent="0" algn="ctr">
              <a:lnSpc>
                <a:spcPct val="150000"/>
              </a:lnSpc>
              <a:buNone/>
            </a:pPr>
            <a:endParaRPr lang="ru-RU" sz="1600" b="1" dirty="0">
              <a:solidFill>
                <a:srgbClr val="0070C0"/>
              </a:solidFill>
            </a:endParaRPr>
          </a:p>
          <a:p>
            <a:pPr marL="45720" indent="0" algn="ctr">
              <a:lnSpc>
                <a:spcPct val="150000"/>
              </a:lnSpc>
              <a:buNone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marL="45720" indent="0" algn="ctr">
              <a:lnSpc>
                <a:spcPct val="150000"/>
              </a:lnSpc>
              <a:buNone/>
            </a:pPr>
            <a:endParaRPr lang="ru-RU" sz="1600" b="1" dirty="0">
              <a:solidFill>
                <a:srgbClr val="0070C0"/>
              </a:solidFill>
            </a:endParaRPr>
          </a:p>
          <a:p>
            <a:pPr marL="45720" indent="0" algn="ctr">
              <a:lnSpc>
                <a:spcPct val="150000"/>
              </a:lnSpc>
              <a:buNone/>
            </a:pPr>
            <a:r>
              <a:rPr lang="ru-RU" sz="1700" dirty="0" smtClean="0">
                <a:solidFill>
                  <a:srgbClr val="0070C0"/>
                </a:solidFill>
              </a:rPr>
              <a:t> </a:t>
            </a:r>
          </a:p>
          <a:p>
            <a:pPr marL="45720" indent="0" algn="ctr">
              <a:buNone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Начинали </a:t>
            </a:r>
            <a:r>
              <a:rPr lang="ru-RU" sz="1600" b="1" dirty="0">
                <a:solidFill>
                  <a:srgbClr val="0070C0"/>
                </a:solidFill>
              </a:rPr>
              <a:t>свою педагогическую деятельность в средней школе </a:t>
            </a:r>
            <a:r>
              <a:rPr lang="ru-RU" sz="1600" b="1" dirty="0" smtClean="0">
                <a:solidFill>
                  <a:srgbClr val="0070C0"/>
                </a:solidFill>
              </a:rPr>
              <a:t>№ </a:t>
            </a:r>
            <a:r>
              <a:rPr lang="ru-RU" sz="1600" b="1" dirty="0">
                <a:solidFill>
                  <a:srgbClr val="0070C0"/>
                </a:solidFill>
              </a:rPr>
              <a:t>1 заслуженные учителя Шадрина Мария Фёдоровна, 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Гурьянова </a:t>
            </a:r>
            <a:r>
              <a:rPr lang="ru-RU" sz="1600" b="1" dirty="0">
                <a:solidFill>
                  <a:srgbClr val="0070C0"/>
                </a:solidFill>
              </a:rPr>
              <a:t>Людмила Дмитриевна, </a:t>
            </a:r>
            <a:r>
              <a:rPr lang="ru-RU" sz="1600" b="1" dirty="0" err="1">
                <a:solidFill>
                  <a:srgbClr val="0070C0"/>
                </a:solidFill>
              </a:rPr>
              <a:t>Прудаева</a:t>
            </a:r>
            <a:r>
              <a:rPr lang="ru-RU" sz="1600" b="1" dirty="0">
                <a:solidFill>
                  <a:srgbClr val="0070C0"/>
                </a:solidFill>
              </a:rPr>
              <a:t> Ольга </a:t>
            </a:r>
            <a:r>
              <a:rPr lang="ru-RU" sz="1600" b="1" dirty="0" smtClean="0">
                <a:solidFill>
                  <a:srgbClr val="0070C0"/>
                </a:solidFill>
              </a:rPr>
              <a:t>Ивановна</a:t>
            </a:r>
            <a:r>
              <a:rPr lang="ru-RU" sz="1700" dirty="0">
                <a:solidFill>
                  <a:srgbClr val="0070C0"/>
                </a:solidFill>
              </a:rPr>
              <a:t/>
            </a:r>
            <a:br>
              <a:rPr lang="ru-RU" sz="1700" dirty="0">
                <a:solidFill>
                  <a:srgbClr val="0070C0"/>
                </a:solidFill>
              </a:rPr>
            </a:br>
            <a:endParaRPr lang="ru-RU" sz="1700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1027" name="Picture 3" descr="C:\Documents and Settings\GluhovaT\Рабочий стол\Все папки\Выставки\85 лет СОШ 1\Шахматова В.Н.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1656184" cy="2324000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GluhovaT\Рабочий стол\Все папки\Выставки\Тебетева Н.А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916832"/>
            <a:ext cx="1780085" cy="2324000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1581" y="432050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002060"/>
                </a:solidFill>
              </a:rPr>
              <a:t>Тебетева</a:t>
            </a:r>
            <a:r>
              <a:rPr lang="ru-RU" sz="1400" b="1" dirty="0" smtClean="0">
                <a:solidFill>
                  <a:srgbClr val="002060"/>
                </a:solidFill>
              </a:rPr>
              <a:t>  Нина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Алексеевна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9731" y="432050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ru-RU" sz="1400" b="1" dirty="0" smtClean="0">
                <a:solidFill>
                  <a:srgbClr val="002060"/>
                </a:solidFill>
              </a:rPr>
              <a:t>Шахматова Валентина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Николаевна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5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01008"/>
            <a:ext cx="9144000" cy="3096344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smtClean="0">
                <a:solidFill>
                  <a:srgbClr val="0070C0"/>
                </a:solidFill>
                <a:effectLst/>
              </a:rPr>
              <a:t>Звания </a:t>
            </a:r>
            <a:r>
              <a:rPr lang="ru-RU" sz="1600" dirty="0">
                <a:solidFill>
                  <a:srgbClr val="0070C0"/>
                </a:solidFill>
                <a:effectLst/>
              </a:rPr>
              <a:t>«Заслуженный учитель России» </a:t>
            </a:r>
            <a:r>
              <a:rPr lang="ru-RU" sz="1600" dirty="0" smtClean="0">
                <a:solidFill>
                  <a:srgbClr val="0070C0"/>
                </a:solidFill>
                <a:effectLst/>
              </a:rPr>
              <a:t>удостоены директора школы </a:t>
            </a:r>
            <a:r>
              <a:rPr lang="ru-RU" sz="1600" dirty="0">
                <a:solidFill>
                  <a:srgbClr val="0070C0"/>
                </a:solidFill>
                <a:effectLst/>
              </a:rPr>
              <a:t/>
            </a:r>
            <a:br>
              <a:rPr lang="ru-RU" sz="1600" dirty="0">
                <a:solidFill>
                  <a:srgbClr val="0070C0"/>
                </a:solidFill>
                <a:effectLst/>
              </a:rPr>
            </a:br>
            <a:r>
              <a:rPr lang="ru-RU" sz="1600" dirty="0" smtClean="0">
                <a:solidFill>
                  <a:srgbClr val="0070C0"/>
                </a:solidFill>
                <a:effectLst/>
              </a:rPr>
              <a:t>Созонов </a:t>
            </a:r>
            <a:r>
              <a:rPr lang="ru-RU" sz="1600" dirty="0">
                <a:solidFill>
                  <a:srgbClr val="0070C0"/>
                </a:solidFill>
                <a:effectLst/>
              </a:rPr>
              <a:t>Юрий Георгиевич, </a:t>
            </a:r>
            <a:r>
              <a:rPr lang="ru-RU" sz="1600" dirty="0" err="1" smtClean="0">
                <a:solidFill>
                  <a:srgbClr val="0070C0"/>
                </a:solidFill>
                <a:effectLst/>
              </a:rPr>
              <a:t>Дернова</a:t>
            </a:r>
            <a:r>
              <a:rPr lang="ru-RU" sz="1600" dirty="0" smtClean="0">
                <a:solidFill>
                  <a:srgbClr val="0070C0"/>
                </a:solidFill>
                <a:effectLst/>
              </a:rPr>
              <a:t> </a:t>
            </a:r>
            <a:r>
              <a:rPr lang="ru-RU" sz="1600" dirty="0">
                <a:solidFill>
                  <a:srgbClr val="0070C0"/>
                </a:solidFill>
                <a:effectLst/>
              </a:rPr>
              <a:t>Мария Владимировна </a:t>
            </a:r>
            <a:r>
              <a:rPr lang="ru-RU" sz="1600" dirty="0" smtClean="0">
                <a:solidFill>
                  <a:srgbClr val="0070C0"/>
                </a:solidFill>
                <a:effectLst/>
              </a:rPr>
              <a:t>, Куклина </a:t>
            </a:r>
            <a:r>
              <a:rPr lang="ru-RU" sz="1600" dirty="0">
                <a:solidFill>
                  <a:srgbClr val="0070C0"/>
                </a:solidFill>
                <a:effectLst/>
              </a:rPr>
              <a:t>Вера </a:t>
            </a:r>
            <a:r>
              <a:rPr lang="ru-RU" sz="1600" dirty="0" smtClean="0">
                <a:solidFill>
                  <a:srgbClr val="0070C0"/>
                </a:solidFill>
                <a:effectLst/>
              </a:rPr>
              <a:t>Николаевна</a:t>
            </a:r>
            <a:r>
              <a:rPr lang="ru-RU" sz="1600" dirty="0">
                <a:solidFill>
                  <a:srgbClr val="0070C0"/>
                </a:solidFill>
                <a:effectLst/>
              </a:rPr>
              <a:t/>
            </a:r>
            <a:br>
              <a:rPr lang="ru-RU" sz="1600" dirty="0">
                <a:solidFill>
                  <a:srgbClr val="0070C0"/>
                </a:solidFill>
                <a:effectLst/>
              </a:rPr>
            </a:b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C:\Users\PankovaG\Desktop\ВЫСТАВКИ\ВЫСТАВКА - 1 ШКОЛА - 2017\сош 1 -2017\директор школы Плесовских Мария Владимировна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4221088"/>
            <a:ext cx="1728192" cy="216024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 descr="C:\Users\pankovag\Desktop\директора\Величко Г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5"/>
            <a:ext cx="1728191" cy="208823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ankovag\Desktop\директора\Костенко З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1728192" cy="208823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4" y="332656"/>
            <a:ext cx="8136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Звания «Заслуженный учитель РСФСР» </a:t>
            </a:r>
            <a:r>
              <a:rPr lang="ru-RU" sz="1600" b="1" dirty="0" smtClean="0">
                <a:solidFill>
                  <a:srgbClr val="0070C0"/>
                </a:solidFill>
              </a:rPr>
              <a:t>удостоены директора </a:t>
            </a:r>
            <a:r>
              <a:rPr lang="ru-RU" sz="1600" b="1" dirty="0">
                <a:solidFill>
                  <a:srgbClr val="0070C0"/>
                </a:solidFill>
              </a:rPr>
              <a:t>школы 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Величко  </a:t>
            </a:r>
            <a:r>
              <a:rPr lang="ru-RU" sz="1600" b="1" dirty="0">
                <a:solidFill>
                  <a:srgbClr val="0070C0"/>
                </a:solidFill>
              </a:rPr>
              <a:t>Георгий Тарасович, </a:t>
            </a:r>
            <a:r>
              <a:rPr lang="ru-RU" sz="1600" b="1" dirty="0" smtClean="0">
                <a:solidFill>
                  <a:srgbClr val="0070C0"/>
                </a:solidFill>
              </a:rPr>
              <a:t>  Костенко </a:t>
            </a:r>
            <a:r>
              <a:rPr lang="ru-RU" sz="1600" b="1" dirty="0">
                <a:solidFill>
                  <a:srgbClr val="0070C0"/>
                </a:solidFill>
              </a:rPr>
              <a:t>Зоя Петровна</a:t>
            </a:r>
          </a:p>
        </p:txBody>
      </p:sp>
      <p:pic>
        <p:nvPicPr>
          <p:cNvPr id="4100" name="Picture 4" descr="C:\Users\pankovag\Desktop\директора\созоно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1656185" cy="216024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ankovag\Desktop\директора\Куклина ВН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21088"/>
            <a:ext cx="1728192" cy="216024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99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4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0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4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4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4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4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9800" y="5176594"/>
            <a:ext cx="6512511" cy="1152128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ru-RU" sz="160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1600" dirty="0" smtClean="0">
                <a:solidFill>
                  <a:srgbClr val="0070C0"/>
                </a:solidFill>
                <a:effectLst/>
              </a:rPr>
            </a:br>
            <a:r>
              <a:rPr lang="ru-RU" sz="1600" dirty="0" smtClean="0">
                <a:solidFill>
                  <a:srgbClr val="0070C0"/>
                </a:solidFill>
                <a:effectLst/>
              </a:rPr>
              <a:t>Руководит </a:t>
            </a:r>
            <a:r>
              <a:rPr lang="ru-RU" sz="1600" dirty="0">
                <a:solidFill>
                  <a:srgbClr val="0070C0"/>
                </a:solidFill>
                <a:effectLst/>
              </a:rPr>
              <a:t>школой с 2004 года </a:t>
            </a:r>
            <a:r>
              <a:rPr lang="ru-RU" sz="1600" dirty="0" smtClean="0">
                <a:solidFill>
                  <a:srgbClr val="0070C0"/>
                </a:solidFill>
                <a:effectLst/>
              </a:rPr>
              <a:t>Пуртова </a:t>
            </a:r>
            <a:r>
              <a:rPr lang="ru-RU" sz="1600" dirty="0">
                <a:solidFill>
                  <a:srgbClr val="0070C0"/>
                </a:solidFill>
                <a:effectLst/>
              </a:rPr>
              <a:t>Татьяна Николаевна</a:t>
            </a:r>
            <a:br>
              <a:rPr lang="ru-RU" sz="1600" dirty="0">
                <a:solidFill>
                  <a:srgbClr val="0070C0"/>
                </a:solidFill>
                <a:effectLst/>
              </a:rPr>
            </a:b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67744" y="731520"/>
            <a:ext cx="2880320" cy="3273544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 descr="C:\Users\PankovaG\Desktop\ВЫСТАВКИ\ВЫСТАВКА - 1 ШКОЛА - 2017\сош 1 -2017\директор школы Пуртов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4176464" cy="5184575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610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">
        <p:circle/>
      </p:transition>
    </mc:Choice>
    <mc:Fallback xmlns=""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505104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ru-RU" sz="1400" dirty="0">
                <a:solidFill>
                  <a:srgbClr val="002060"/>
                </a:solidFill>
                <a:effectLst/>
              </a:rPr>
              <a:t>Население росло, и уже к началу 1932/1933 учебного года встал вопрос о строительстве нового здания. На углу улиц Коминтерна и нынешней Комсомольской было построено двухэтажное здание, и зимой 1932 года сюда перевели старшие 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классы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 descr="http://school1-sozonov.ru/sites/default/files/p19_risunok2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764704"/>
            <a:ext cx="5400600" cy="3168351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516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548680"/>
            <a:ext cx="6400800" cy="55446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В </a:t>
            </a:r>
            <a:r>
              <a:rPr lang="ru-RU" sz="1600" b="1" dirty="0">
                <a:solidFill>
                  <a:srgbClr val="0070C0"/>
                </a:solidFill>
              </a:rPr>
              <a:t>2006 году школа получила Грант президента РФ как одна из лучших школ России, внедряющих инновационные образовательные программы. В 2007 году получен Грант Главы города </a:t>
            </a:r>
            <a:r>
              <a:rPr lang="ru-RU" sz="1600" b="1" dirty="0" smtClean="0">
                <a:solidFill>
                  <a:srgbClr val="0070C0"/>
                </a:solidFill>
              </a:rPr>
              <a:t>Ханты-Мансийска </a:t>
            </a:r>
            <a:r>
              <a:rPr lang="ru-RU" sz="1600" b="1" dirty="0">
                <a:solidFill>
                  <a:srgbClr val="0070C0"/>
                </a:solidFill>
              </a:rPr>
              <a:t>в номинации «Образование и </a:t>
            </a:r>
            <a:r>
              <a:rPr lang="ru-RU" sz="1600" b="1" dirty="0" smtClean="0">
                <a:solidFill>
                  <a:srgbClr val="0070C0"/>
                </a:solidFill>
              </a:rPr>
              <a:t>общество»</a:t>
            </a:r>
          </a:p>
          <a:p>
            <a:pPr marL="45720" indent="0">
              <a:buNone/>
            </a:pPr>
            <a:endParaRPr lang="ru-RU" sz="1600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В </a:t>
            </a:r>
            <a:r>
              <a:rPr lang="ru-RU" sz="1600" b="1" dirty="0">
                <a:solidFill>
                  <a:srgbClr val="0070C0"/>
                </a:solidFill>
              </a:rPr>
              <a:t>2008 году школа удостоена премии Губернатора ХМАО-Югры в конкурсе школ, организующих профильное обучение, а также получен Грант Главы г. </a:t>
            </a:r>
            <a:r>
              <a:rPr lang="ru-RU" sz="1600" b="1" dirty="0" smtClean="0">
                <a:solidFill>
                  <a:srgbClr val="0070C0"/>
                </a:solidFill>
              </a:rPr>
              <a:t>Ханты-Мансийска </a:t>
            </a:r>
            <a:r>
              <a:rPr lang="ru-RU" sz="1600" b="1" dirty="0">
                <a:solidFill>
                  <a:srgbClr val="0070C0"/>
                </a:solidFill>
              </a:rPr>
              <a:t>в номинации «Воспитание гражданина России</a:t>
            </a:r>
            <a:r>
              <a:rPr lang="ru-RU" sz="1600" b="1" dirty="0" smtClean="0">
                <a:solidFill>
                  <a:srgbClr val="0070C0"/>
                </a:solidFill>
              </a:rPr>
              <a:t>»</a:t>
            </a:r>
          </a:p>
          <a:p>
            <a:pPr marL="45720" indent="0">
              <a:buNone/>
            </a:pPr>
            <a:endParaRPr lang="ru-RU" sz="1400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sz="1600" b="1" dirty="0">
                <a:solidFill>
                  <a:srgbClr val="0070C0"/>
                </a:solidFill>
              </a:rPr>
              <a:t>2009 год – Грант Главы </a:t>
            </a:r>
            <a:r>
              <a:rPr lang="ru-RU" sz="1600" b="1" dirty="0" smtClean="0">
                <a:solidFill>
                  <a:srgbClr val="0070C0"/>
                </a:solidFill>
              </a:rPr>
              <a:t>г. Ханты-Мансийска </a:t>
            </a:r>
            <a:r>
              <a:rPr lang="ru-RU" sz="1600" b="1" dirty="0">
                <a:solidFill>
                  <a:srgbClr val="0070C0"/>
                </a:solidFill>
              </a:rPr>
              <a:t>в номинации «Развитие детской одарённости</a:t>
            </a:r>
            <a:r>
              <a:rPr lang="ru-RU" sz="1600" b="1" dirty="0" smtClean="0">
                <a:solidFill>
                  <a:srgbClr val="0070C0"/>
                </a:solidFill>
              </a:rPr>
              <a:t>»</a:t>
            </a:r>
          </a:p>
          <a:p>
            <a:pPr marL="45720" indent="0">
              <a:buNone/>
            </a:pPr>
            <a:endParaRPr lang="ru-RU" sz="1600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2010 </a:t>
            </a:r>
            <a:r>
              <a:rPr lang="ru-RU" sz="1600" b="1" dirty="0">
                <a:solidFill>
                  <a:srgbClr val="0070C0"/>
                </a:solidFill>
              </a:rPr>
              <a:t>год - Грант Главы г. Ханты-Мансийска в номинации «Образовательное учреждение, реализующее инновационные образовательные программы»</a:t>
            </a:r>
          </a:p>
        </p:txBody>
      </p:sp>
    </p:spTree>
    <p:extLst>
      <p:ext uri="{BB962C8B-B14F-4D97-AF65-F5344CB8AC3E}">
        <p14:creationId xmlns:p14="http://schemas.microsoft.com/office/powerpoint/2010/main" val="399299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0">
        <p:circle/>
      </p:transition>
    </mc:Choice>
    <mc:Fallback xmlns="">
      <p:transition spd="slow" advClick="0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7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7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404664"/>
            <a:ext cx="7488832" cy="583264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В </a:t>
            </a:r>
            <a:r>
              <a:rPr lang="ru-RU" sz="1600" b="1" dirty="0">
                <a:solidFill>
                  <a:srgbClr val="0070C0"/>
                </a:solidFill>
              </a:rPr>
              <a:t>2011 году МБУ «СОШ № 1 им. Созонова Ю.Г» внесено в реестр «Ведущие образовательные учреждения России</a:t>
            </a:r>
            <a:r>
              <a:rPr lang="ru-RU" sz="1600" b="1" dirty="0" smtClean="0">
                <a:solidFill>
                  <a:srgbClr val="0070C0"/>
                </a:solidFill>
              </a:rPr>
              <a:t>»</a:t>
            </a:r>
          </a:p>
          <a:p>
            <a:pPr marL="45720" indent="0">
              <a:buNone/>
            </a:pPr>
            <a:endParaRPr lang="ru-RU" sz="1600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sz="1600" b="1" dirty="0">
                <a:solidFill>
                  <a:srgbClr val="0070C0"/>
                </a:solidFill>
              </a:rPr>
              <a:t>В 2011 году на основании представления Координационного совета Международной исследовательской программы «Будущее за ИКТ!» школе присвоен статус Базовой школы по формированию ИКТ-компетентности школьников». За активное участие обучающихся в социальном проектировании в </a:t>
            </a:r>
            <a:r>
              <a:rPr lang="en-US" sz="1600" b="1" dirty="0">
                <a:solidFill>
                  <a:srgbClr val="0070C0"/>
                </a:solidFill>
              </a:rPr>
              <a:t>IT</a:t>
            </a:r>
            <a:r>
              <a:rPr lang="ru-RU" sz="1600" b="1" dirty="0">
                <a:solidFill>
                  <a:srgbClr val="0070C0"/>
                </a:solidFill>
              </a:rPr>
              <a:t>-сфере школа награждена Дипломом Администрации Губернатора </a:t>
            </a:r>
            <a:r>
              <a:rPr lang="ru-RU" sz="1600" b="1" dirty="0" smtClean="0">
                <a:solidFill>
                  <a:srgbClr val="0070C0"/>
                </a:solidFill>
              </a:rPr>
              <a:t>ХМАО-Югры</a:t>
            </a:r>
          </a:p>
          <a:p>
            <a:pPr marL="45720" indent="0">
              <a:buNone/>
            </a:pPr>
            <a:endParaRPr lang="ru-RU" sz="1600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sz="1600" b="1" dirty="0">
                <a:solidFill>
                  <a:srgbClr val="0070C0"/>
                </a:solidFill>
              </a:rPr>
              <a:t>МБОУ «СОШ № 1 им. Созонова Ю.Г.» занесено на Доску Почёта г. </a:t>
            </a:r>
            <a:r>
              <a:rPr lang="ru-RU" sz="1600" b="1" dirty="0" smtClean="0">
                <a:solidFill>
                  <a:srgbClr val="0070C0"/>
                </a:solidFill>
              </a:rPr>
              <a:t>Ханты-Мансийска </a:t>
            </a:r>
            <a:r>
              <a:rPr lang="ru-RU" sz="1600" b="1" dirty="0">
                <a:solidFill>
                  <a:srgbClr val="0070C0"/>
                </a:solidFill>
              </a:rPr>
              <a:t>в номинации «Лучшее предприятие, организация</a:t>
            </a:r>
            <a:r>
              <a:rPr lang="ru-RU" sz="1600" b="1" dirty="0" smtClean="0">
                <a:solidFill>
                  <a:srgbClr val="0070C0"/>
                </a:solidFill>
              </a:rPr>
              <a:t>» </a:t>
            </a:r>
          </a:p>
          <a:p>
            <a:pPr marL="45720" indent="0">
              <a:buNone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Правительство </a:t>
            </a:r>
            <a:r>
              <a:rPr lang="ru-RU" sz="1600" b="1" dirty="0">
                <a:solidFill>
                  <a:srgbClr val="0070C0"/>
                </a:solidFill>
              </a:rPr>
              <a:t>ХМАО-Югры, Международная организация «Северный форум» отметили в Благодарственном письме коллектив школы за активное участие в подготовке и проведении мероприятий </a:t>
            </a:r>
            <a:r>
              <a:rPr lang="en-US" sz="1600" b="1" dirty="0">
                <a:solidFill>
                  <a:srgbClr val="0070C0"/>
                </a:solidFill>
              </a:rPr>
              <a:t>IV</a:t>
            </a:r>
            <a:r>
              <a:rPr lang="ru-RU" sz="1600" b="1" dirty="0">
                <a:solidFill>
                  <a:srgbClr val="0070C0"/>
                </a:solidFill>
              </a:rPr>
              <a:t> Международного молодёжного экологического форума. Ежегодно школа готовит победителей и призёров городской экологической конференции, Всероссийского детского экологического форума «Зелёная планета», принимает участие в Международной акции «Спасти и сохранить</a:t>
            </a:r>
            <a:r>
              <a:rPr lang="ru-RU" sz="1600" b="1" dirty="0" smtClean="0">
                <a:solidFill>
                  <a:srgbClr val="0070C0"/>
                </a:solidFill>
              </a:rPr>
              <a:t>»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6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5000">
        <p:circle/>
      </p:transition>
    </mc:Choice>
    <mc:Fallback xmlns="">
      <p:transition spd="slow" advClick="0" advTm="3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476672"/>
            <a:ext cx="6525344" cy="5688632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В </a:t>
            </a:r>
            <a:r>
              <a:rPr lang="ru-RU" sz="1600" b="1" dirty="0">
                <a:solidFill>
                  <a:srgbClr val="0070C0"/>
                </a:solidFill>
              </a:rPr>
              <a:t>2012 году музей школы № 1 занял первое место в окружном конкурсе общественных музеев. За время существования музея собраны уникальные материалы о выпускниках и учениках школы, погибших в годы ВОВ, выпускных-учёных, спортсменах, деятелях литературы и </a:t>
            </a:r>
            <a:r>
              <a:rPr lang="ru-RU" sz="1600" b="1" dirty="0" smtClean="0">
                <a:solidFill>
                  <a:srgbClr val="0070C0"/>
                </a:solidFill>
              </a:rPr>
              <a:t>искусства</a:t>
            </a:r>
          </a:p>
          <a:p>
            <a:pPr marL="45720" indent="0">
              <a:buNone/>
            </a:pPr>
            <a:endParaRPr lang="ru-RU" sz="1600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Школа </a:t>
            </a:r>
            <a:r>
              <a:rPr lang="ru-RU" sz="1600" b="1" dirty="0">
                <a:solidFill>
                  <a:srgbClr val="0070C0"/>
                </a:solidFill>
              </a:rPr>
              <a:t>постоянно  работает в инновационном режиме. С 2004 года школа перешла на профильное обучение в школе 3 ступни. Организовано социальное партнерство с учреждениями высшего профессионального образования. Увеличивается число выпускников, поступивших в ВУЗы страны на бюджетные </a:t>
            </a:r>
            <a:r>
              <a:rPr lang="ru-RU" sz="1600" b="1" dirty="0" smtClean="0">
                <a:solidFill>
                  <a:srgbClr val="0070C0"/>
                </a:solidFill>
              </a:rPr>
              <a:t>места</a:t>
            </a:r>
          </a:p>
          <a:p>
            <a:pPr marL="45720" indent="0">
              <a:buNone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Успешно </a:t>
            </a:r>
            <a:r>
              <a:rPr lang="ru-RU" sz="1600" b="1" dirty="0">
                <a:solidFill>
                  <a:srgbClr val="0070C0"/>
                </a:solidFill>
              </a:rPr>
              <a:t>проходит государственная итоговая аттестация в форме ГИА и ЕГЭ. Средний тестовый балл выпускников по многим предметам на </a:t>
            </a:r>
            <a:r>
              <a:rPr lang="ru-RU" sz="1600" b="1" dirty="0" smtClean="0">
                <a:solidFill>
                  <a:srgbClr val="0070C0"/>
                </a:solidFill>
              </a:rPr>
              <a:t>ЕГЭ </a:t>
            </a:r>
            <a:r>
              <a:rPr lang="ru-RU" sz="1600" b="1" dirty="0">
                <a:solidFill>
                  <a:srgbClr val="0070C0"/>
                </a:solidFill>
              </a:rPr>
              <a:t>выше аналогичного показателя по округу и РФ и имеет тенденцию к </a:t>
            </a:r>
            <a:r>
              <a:rPr lang="ru-RU" sz="1600" b="1" dirty="0" smtClean="0">
                <a:solidFill>
                  <a:srgbClr val="0070C0"/>
                </a:solidFill>
              </a:rPr>
              <a:t>росту</a:t>
            </a:r>
            <a:r>
              <a:rPr lang="ru-RU" sz="1600" b="1" dirty="0">
                <a:solidFill>
                  <a:srgbClr val="0070C0"/>
                </a:solidFill>
              </a:rPr>
              <a:t/>
            </a:r>
            <a:br>
              <a:rPr lang="ru-RU" sz="1600" b="1" dirty="0">
                <a:solidFill>
                  <a:srgbClr val="0070C0"/>
                </a:solidFill>
              </a:rPr>
            </a:b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43852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0">
        <p:circle/>
      </p:transition>
    </mc:Choice>
    <mc:Fallback xmlns="">
      <p:transition spd="slow" advClick="0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653136"/>
            <a:ext cx="6512511" cy="1656184"/>
          </a:xfrm>
        </p:spPr>
        <p:txBody>
          <a:bodyPr/>
          <a:lstStyle/>
          <a:p>
            <a:pPr marL="0" indent="0" algn="l">
              <a:buNone/>
            </a:pPr>
            <a:r>
              <a:rPr lang="ru-RU" sz="1600" dirty="0">
                <a:solidFill>
                  <a:srgbClr val="0070C0"/>
                </a:solidFill>
                <a:effectLst/>
              </a:rPr>
              <a:t>Учащиеся старших классов школы – активные участники и призёры Всероссийской научно-социальной программы «Шаг </a:t>
            </a:r>
            <a:r>
              <a:rPr lang="ru-RU" sz="1600" dirty="0" smtClean="0">
                <a:solidFill>
                  <a:srgbClr val="0070C0"/>
                </a:solidFill>
                <a:effectLst/>
              </a:rPr>
              <a:t>в </a:t>
            </a:r>
            <a:r>
              <a:rPr lang="ru-RU" sz="1600" dirty="0">
                <a:solidFill>
                  <a:srgbClr val="0070C0"/>
                </a:solidFill>
                <a:effectLst/>
              </a:rPr>
              <a:t>будущее», Всероссийских конкурсов научно-исследовательских работ «Юность. Наука. Культура», «Национальное достояние России</a:t>
            </a:r>
            <a:r>
              <a:rPr lang="ru-RU" sz="1600" dirty="0" smtClean="0">
                <a:solidFill>
                  <a:srgbClr val="0070C0"/>
                </a:solidFill>
                <a:effectLst/>
              </a:rPr>
              <a:t>»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404664"/>
            <a:ext cx="7560840" cy="43924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В </a:t>
            </a:r>
            <a:r>
              <a:rPr lang="ru-RU" sz="1600" b="1" dirty="0">
                <a:solidFill>
                  <a:srgbClr val="0070C0"/>
                </a:solidFill>
              </a:rPr>
              <a:t>2006 году школа была окружной экспериментальной площадкой по введению стимулирующего фонда к оплате труда педагогических работников за качество работы, с привлечением к оценке качества общественных организаций, родителей </a:t>
            </a:r>
            <a:r>
              <a:rPr lang="ru-RU" sz="1600" b="1" dirty="0" smtClean="0">
                <a:solidFill>
                  <a:srgbClr val="0070C0"/>
                </a:solidFill>
              </a:rPr>
              <a:t>обучающихся</a:t>
            </a:r>
          </a:p>
          <a:p>
            <a:pPr marL="45720" indent="0">
              <a:buNone/>
            </a:pPr>
            <a:endParaRPr lang="ru-RU" sz="1600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sz="1600" b="1" dirty="0">
                <a:solidFill>
                  <a:srgbClr val="0070C0"/>
                </a:solidFill>
              </a:rPr>
              <a:t>С января 2012 года школа является пилотной площадкой по введению Федерального государственного образовательного стандарта основного общего </a:t>
            </a:r>
            <a:r>
              <a:rPr lang="ru-RU" sz="1600" b="1" dirty="0" smtClean="0">
                <a:solidFill>
                  <a:srgbClr val="0070C0"/>
                </a:solidFill>
              </a:rPr>
              <a:t>образования</a:t>
            </a:r>
          </a:p>
          <a:p>
            <a:pPr marL="45720" indent="0">
              <a:buNone/>
            </a:pPr>
            <a:endParaRPr lang="ru-RU" sz="1600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sz="1600" b="1" dirty="0">
                <a:solidFill>
                  <a:srgbClr val="0070C0"/>
                </a:solidFill>
              </a:rPr>
              <a:t>Обучающиеся школы ежегодно являются победителями и призёрами муниципального и регионального этапов Всероссийской предметной олимпиады школьников и достойно представляют ХМАО-Югру на заключительном этапе </a:t>
            </a:r>
            <a:r>
              <a:rPr lang="ru-RU" sz="1600" b="1" dirty="0" smtClean="0">
                <a:solidFill>
                  <a:srgbClr val="0070C0"/>
                </a:solidFill>
              </a:rPr>
              <a:t>олимпиады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0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5000">
        <p:circle/>
      </p:transition>
    </mc:Choice>
    <mc:Fallback xmlns="">
      <p:transition spd="slow" advClick="0" advTm="3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pankovag\Desktop\здание школы\2017-02-02-15-42-40-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36904" cy="438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941168"/>
            <a:ext cx="82089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Школа сегодня имеет  свое неповторимое лицо и авторитет в городе и округе. Хорошее качество знаний выпускников, серьезная поисковая и исследовательская работа учащихся, победы в городских и окружных олимпиадах, незабываемые торжественные линейки, концерты, веселые капустники, туристические слёты – всё это школа </a:t>
            </a:r>
            <a:r>
              <a:rPr lang="ru-RU" sz="1600" b="1" dirty="0" smtClean="0">
                <a:solidFill>
                  <a:srgbClr val="0070C0"/>
                </a:solidFill>
              </a:rPr>
              <a:t>сегодня</a:t>
            </a:r>
            <a:endParaRPr lang="ru-RU" sz="1600" b="1" dirty="0">
              <a:solidFill>
                <a:srgbClr val="0070C0"/>
              </a:solidFill>
            </a:endParaRPr>
          </a:p>
          <a:p>
            <a:pPr algn="ctr"/>
            <a:r>
              <a:rPr lang="ru-RU" sz="1600" b="1" dirty="0">
                <a:solidFill>
                  <a:srgbClr val="0070C0"/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07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73416" cy="579382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Использованные документы</a:t>
            </a:r>
          </a:p>
          <a:p>
            <a:pPr marL="45720" indent="0">
              <a:buNone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0070C0"/>
                </a:solidFill>
              </a:rPr>
              <a:t>Фотодокументы  </a:t>
            </a:r>
          </a:p>
          <a:p>
            <a:pPr marL="45720" indent="0"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Архивный </a:t>
            </a:r>
            <a:r>
              <a:rPr lang="ru-RU" sz="1600" dirty="0">
                <a:solidFill>
                  <a:srgbClr val="0070C0"/>
                </a:solidFill>
              </a:rPr>
              <a:t>отдел управления культуры Администрации города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 Ханты-Мансийска</a:t>
            </a:r>
            <a:r>
              <a:rPr lang="ru-RU" sz="1600" dirty="0">
                <a:solidFill>
                  <a:srgbClr val="0070C0"/>
                </a:solidFill>
              </a:rPr>
              <a:t>. Фонд  80. </a:t>
            </a:r>
            <a:r>
              <a:rPr lang="ru-RU" sz="1600" dirty="0" smtClean="0">
                <a:solidFill>
                  <a:srgbClr val="0070C0"/>
                </a:solidFill>
              </a:rPr>
              <a:t>Опись 2, д. 42</a:t>
            </a:r>
            <a:r>
              <a:rPr lang="ru-RU" sz="1600" dirty="0">
                <a:solidFill>
                  <a:srgbClr val="0070C0"/>
                </a:solidFill>
              </a:rPr>
              <a:t>;</a:t>
            </a:r>
            <a:r>
              <a:rPr lang="ru-RU" sz="1600" dirty="0" smtClean="0">
                <a:solidFill>
                  <a:srgbClr val="0070C0"/>
                </a:solidFill>
              </a:rPr>
              <a:t> опись 3, </a:t>
            </a:r>
            <a:r>
              <a:rPr lang="ru-RU" sz="1600" dirty="0" smtClean="0">
                <a:solidFill>
                  <a:srgbClr val="0070C0"/>
                </a:solidFill>
              </a:rPr>
              <a:t>д.3</a:t>
            </a:r>
          </a:p>
          <a:p>
            <a:pPr marL="0" indent="0">
              <a:buNone/>
            </a:pPr>
            <a:endParaRPr lang="ru-RU" sz="14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0070C0"/>
                </a:solidFill>
              </a:rPr>
              <a:t>Документы по истории учреждений и организаций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города Ханты-Мансийска за 1932-2012 годы</a:t>
            </a:r>
          </a:p>
          <a:p>
            <a:pPr marL="45720" indent="0">
              <a:buNone/>
            </a:pPr>
            <a:r>
              <a:rPr lang="ru-RU" sz="1600" dirty="0">
                <a:solidFill>
                  <a:srgbClr val="0070C0"/>
                </a:solidFill>
              </a:rPr>
              <a:t>Архивный отдел управления культуры Администрации города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70C0"/>
                </a:solidFill>
              </a:rPr>
              <a:t> Ханты-Мансийска. Фонд  </a:t>
            </a:r>
            <a:r>
              <a:rPr lang="ru-RU" sz="1600" dirty="0" smtClean="0">
                <a:solidFill>
                  <a:srgbClr val="0070C0"/>
                </a:solidFill>
              </a:rPr>
              <a:t>119. Опис</a:t>
            </a:r>
            <a:r>
              <a:rPr lang="ru-RU" sz="1600" dirty="0">
                <a:solidFill>
                  <a:srgbClr val="0070C0"/>
                </a:solidFill>
              </a:rPr>
              <a:t>ь</a:t>
            </a:r>
            <a:r>
              <a:rPr lang="ru-RU" sz="1600" dirty="0" smtClean="0">
                <a:solidFill>
                  <a:srgbClr val="0070C0"/>
                </a:solidFill>
              </a:rPr>
              <a:t> 1, д. 27, </a:t>
            </a:r>
            <a:r>
              <a:rPr lang="ru-RU" sz="1600" dirty="0" smtClean="0">
                <a:solidFill>
                  <a:srgbClr val="0070C0"/>
                </a:solidFill>
              </a:rPr>
              <a:t>28</a:t>
            </a:r>
          </a:p>
          <a:p>
            <a:pPr marL="0" indent="0">
              <a:buNone/>
            </a:pPr>
            <a:endParaRPr lang="ru-RU" sz="14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0070C0"/>
                </a:solidFill>
              </a:rPr>
              <a:t>Книга Г.В. Захаровой «Уроки жизни Юрия Созонова»</a:t>
            </a:r>
            <a:r>
              <a:rPr lang="ru-RU" sz="1600" dirty="0" smtClean="0"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Издательство «Полиграфист», г. </a:t>
            </a:r>
            <a:r>
              <a:rPr lang="ru-RU" sz="1600" dirty="0">
                <a:solidFill>
                  <a:srgbClr val="0070C0"/>
                </a:solidFill>
              </a:rPr>
              <a:t>Ханты-Мансийск</a:t>
            </a:r>
            <a:r>
              <a:rPr lang="ru-RU" sz="1600" dirty="0" smtClean="0">
                <a:solidFill>
                  <a:srgbClr val="0070C0"/>
                </a:solidFill>
              </a:rPr>
              <a:t>, </a:t>
            </a:r>
            <a:r>
              <a:rPr lang="ru-RU" sz="1600" dirty="0" smtClean="0">
                <a:solidFill>
                  <a:srgbClr val="0070C0"/>
                </a:solidFill>
              </a:rPr>
              <a:t>2010</a:t>
            </a:r>
          </a:p>
          <a:p>
            <a:pPr marL="0" indent="0">
              <a:buNone/>
            </a:pPr>
            <a:endParaRPr lang="ru-RU" sz="14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0070C0"/>
                </a:solidFill>
              </a:rPr>
              <a:t>Официальный сайт средней общеобразовательной школы №</a:t>
            </a:r>
            <a:r>
              <a:rPr lang="ru-RU" sz="1600" b="1" dirty="0" smtClean="0">
                <a:solidFill>
                  <a:srgbClr val="0070C0"/>
                </a:solidFill>
              </a:rPr>
              <a:t>1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им</a:t>
            </a:r>
            <a:r>
              <a:rPr lang="ru-RU" sz="1600" b="1" dirty="0" smtClean="0">
                <a:solidFill>
                  <a:srgbClr val="0070C0"/>
                </a:solidFill>
              </a:rPr>
              <a:t>. Созонова Юрия Георгиевича //</a:t>
            </a:r>
            <a:r>
              <a:rPr lang="en-US" sz="1600" b="1" dirty="0" smtClean="0">
                <a:solidFill>
                  <a:srgbClr val="0070C0"/>
                </a:solidFill>
              </a:rPr>
              <a:t>school1-sozonov.ru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4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4372168"/>
            <a:ext cx="7046168" cy="1865144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ru-RU" sz="1400" dirty="0">
                <a:solidFill>
                  <a:srgbClr val="002060"/>
                </a:solidFill>
                <a:effectLst/>
              </a:rPr>
              <a:t>В 1934 году школа была преобразована в среднюю, а в 1935 году получила новое здание по улице Комсомольской, где потом долгое время помещалась восьмилетняя школа № 3, а затем учебно-производственный комбинат. В школе было всего 8 классных комнат, приходилось проводить занятия в подсобных помещениях 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и в </a:t>
            </a:r>
            <a:r>
              <a:rPr lang="ru-RU" sz="1400" dirty="0">
                <a:solidFill>
                  <a:srgbClr val="002060"/>
                </a:solidFill>
                <a:effectLst/>
              </a:rPr>
              <a:t>актовом 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зале</a:t>
            </a:r>
            <a:endParaRPr lang="ru-RU" sz="1400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Объект 3" descr="http://school1-sozonov.ru/sites/default/files/p19_risunok3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6712"/>
            <a:ext cx="5688632" cy="3168352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8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293096"/>
            <a:ext cx="6512511" cy="1289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0" dirty="0">
                <a:solidFill>
                  <a:srgbClr val="002060"/>
                </a:solidFill>
                <a:effectLst/>
              </a:rPr>
              <a:t>Мужская и женская команды шахматистов Остяко-Вогульской средней школы, участники первого поселкового </a:t>
            </a:r>
            <a:r>
              <a:rPr lang="ru-RU" sz="1600" b="0" dirty="0" err="1">
                <a:solidFill>
                  <a:srgbClr val="002060"/>
                </a:solidFill>
                <a:effectLst/>
              </a:rPr>
              <a:t>шашечно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>-шахматного турнира, </a:t>
            </a:r>
            <a:r>
              <a:rPr lang="ru-RU" sz="1600" b="0" dirty="0" smtClean="0">
                <a:solidFill>
                  <a:srgbClr val="002060"/>
                </a:solidFill>
                <a:effectLst/>
              </a:rPr>
              <a:t>во 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>время соревнования. </a:t>
            </a:r>
            <a:r>
              <a:rPr lang="ru-RU" sz="16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600" b="0" dirty="0" smtClean="0">
                <a:solidFill>
                  <a:srgbClr val="002060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>1935 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>год. Посёлок Остяко-</a:t>
            </a:r>
            <a:r>
              <a:rPr lang="ru-RU" sz="1600" b="0" dirty="0" err="1">
                <a:solidFill>
                  <a:srgbClr val="002060"/>
                </a:solidFill>
                <a:effectLst/>
              </a:rPr>
              <a:t>Вогульск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/>
            </a:r>
            <a:br>
              <a:rPr lang="ru-RU" sz="1600" b="0" dirty="0">
                <a:solidFill>
                  <a:srgbClr val="002060"/>
                </a:solidFill>
                <a:effectLst/>
              </a:rPr>
            </a:br>
            <a:endParaRPr lang="ru-RU" sz="1600" b="0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C:\Users\PankovaG\Desktop\ВЫСТАВКИ\ВЫСТАВКА - 1 ШКОЛА - 2017\сош 1 -2017\мужская и женская команды шахматистов Остяко-Вогульской средней школы. участники первого поселкового шашечно-шахматного турнира, во время соревнования. 1935 год. п. Остяко-Вогульск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920880" cy="3024336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453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558702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0" dirty="0">
                <a:solidFill>
                  <a:srgbClr val="002060"/>
                </a:solidFill>
                <a:effectLst/>
              </a:rPr>
              <a:t>Команда Остяко-Вогульской средней школы </a:t>
            </a:r>
            <a:br>
              <a:rPr lang="ru-RU" sz="1600" b="0" dirty="0">
                <a:solidFill>
                  <a:srgbClr val="002060"/>
                </a:solidFill>
                <a:effectLst/>
              </a:rPr>
            </a:br>
            <a:r>
              <a:rPr lang="ru-RU" sz="1600" b="0" dirty="0">
                <a:solidFill>
                  <a:srgbClr val="002060"/>
                </a:solidFill>
                <a:effectLst/>
              </a:rPr>
              <a:t>среди участников первой спартакиады народов Севера. </a:t>
            </a:r>
            <a:br>
              <a:rPr lang="ru-RU" sz="1600" b="0" dirty="0">
                <a:solidFill>
                  <a:srgbClr val="002060"/>
                </a:solidFill>
                <a:effectLst/>
              </a:rPr>
            </a:br>
            <a:r>
              <a:rPr lang="ru-RU" sz="1600" b="0" dirty="0">
                <a:solidFill>
                  <a:srgbClr val="002060"/>
                </a:solidFill>
                <a:effectLst/>
              </a:rPr>
              <a:t>Август 1936 года. Поселок Остяко-</a:t>
            </a:r>
            <a:r>
              <a:rPr lang="ru-RU" sz="1600" b="0" dirty="0" err="1">
                <a:solidFill>
                  <a:srgbClr val="002060"/>
                </a:solidFill>
                <a:effectLst/>
              </a:rPr>
              <a:t>Вогульск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/>
            </a:r>
            <a:br>
              <a:rPr lang="ru-RU" sz="1600" b="0" dirty="0">
                <a:solidFill>
                  <a:srgbClr val="002060"/>
                </a:solidFill>
                <a:effectLst/>
              </a:rPr>
            </a:br>
            <a:r>
              <a:rPr lang="ru-RU" sz="1400" dirty="0">
                <a:effectLst/>
              </a:rPr>
              <a:t> </a:t>
            </a:r>
            <a:br>
              <a:rPr lang="ru-RU" sz="1400" dirty="0">
                <a:effectLst/>
              </a:rPr>
            </a:br>
            <a:endParaRPr lang="ru-RU" sz="1400" dirty="0"/>
          </a:p>
        </p:txBody>
      </p:sp>
      <p:pic>
        <p:nvPicPr>
          <p:cNvPr id="4" name="Объект 3" descr="C:\Users\PankovaG\Desktop\ВЫСТАВКИ\ВЫСТАВКА - 1 ШКОЛА - 2017\2017-01-27-10-49-48-01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5904656" cy="352839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64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50912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0" dirty="0">
                <a:solidFill>
                  <a:srgbClr val="002060"/>
                </a:solidFill>
                <a:effectLst/>
              </a:rPr>
              <a:t>Первый выпуск Остяко-Вогульской средней школы.</a:t>
            </a:r>
            <a:br>
              <a:rPr lang="ru-RU" sz="1600" b="0" dirty="0">
                <a:solidFill>
                  <a:srgbClr val="002060"/>
                </a:solidFill>
                <a:effectLst/>
              </a:rPr>
            </a:br>
            <a:r>
              <a:rPr lang="ru-RU" sz="1600" b="0" dirty="0">
                <a:solidFill>
                  <a:srgbClr val="002060"/>
                </a:solidFill>
                <a:effectLst/>
              </a:rPr>
              <a:t>22 июня 1937 года. Поселок Остяко-</a:t>
            </a:r>
            <a:r>
              <a:rPr lang="ru-RU" sz="1600" b="0" dirty="0" err="1">
                <a:solidFill>
                  <a:srgbClr val="002060"/>
                </a:solidFill>
                <a:effectLst/>
              </a:rPr>
              <a:t>Вогульск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/>
            </a:r>
            <a:br>
              <a:rPr lang="ru-RU" sz="1600" b="0" dirty="0">
                <a:solidFill>
                  <a:srgbClr val="002060"/>
                </a:solidFill>
                <a:effectLst/>
              </a:rPr>
            </a:br>
            <a:r>
              <a:rPr lang="ru-RU" sz="1600" b="0" dirty="0">
                <a:effectLst/>
              </a:rPr>
              <a:t> </a:t>
            </a:r>
            <a:br>
              <a:rPr lang="ru-RU" sz="1600" b="0" dirty="0">
                <a:effectLst/>
              </a:rPr>
            </a:br>
            <a:endParaRPr lang="ru-RU" sz="1600" b="0" dirty="0"/>
          </a:p>
        </p:txBody>
      </p:sp>
      <p:pic>
        <p:nvPicPr>
          <p:cNvPr id="4" name="Объект 3" descr="C:\Users\PankovaG\Desktop\ВЫСТАВКИ\ВЫСТАВКА - 1 ШКОЛА - 2017\2017-01-27-10-49-48-01 - копия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056784" cy="3456384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096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4365104"/>
            <a:ext cx="7118176" cy="216024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ru-RU" sz="1400" dirty="0">
                <a:solidFill>
                  <a:srgbClr val="002060"/>
                </a:solidFill>
                <a:effectLst/>
              </a:rPr>
              <a:t>К концу 1937 года была сдана новая школа по улице Комсомольской, 38. 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400" dirty="0" smtClean="0">
                <a:solidFill>
                  <a:srgbClr val="002060"/>
                </a:solidFill>
                <a:effectLst/>
              </a:rPr>
            </a:br>
            <a:r>
              <a:rPr lang="ru-RU" sz="1400" dirty="0" smtClean="0">
                <a:solidFill>
                  <a:srgbClr val="002060"/>
                </a:solidFill>
                <a:effectLst/>
              </a:rPr>
              <a:t>В </a:t>
            </a:r>
            <a:r>
              <a:rPr lang="ru-RU" sz="1400" dirty="0">
                <a:solidFill>
                  <a:srgbClr val="002060"/>
                </a:solidFill>
                <a:effectLst/>
              </a:rPr>
              <a:t>этом здании было 14 классных комнат, актовый зал, учительская, библиотека, различные  подсобные помещения. Здание было деревянное, окрашено в зеленый цвет и ее любили тысячи учеников. В этом здании школа размещалась вплоть до 2002 года. На этом месте построено новое здание 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школы, в котором она размещается с 2003 года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pankovag\Desktop\здание школы\2017-02-02-15-16-53-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840760" cy="3672408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5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5000">
        <p:circle/>
      </p:transition>
    </mc:Choice>
    <mc:Fallback xmlns="">
      <p:transition spd="slow" advClick="0" advTm="2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1643</TotalTime>
  <Words>2041</Words>
  <Application>Microsoft Office PowerPoint</Application>
  <PresentationFormat>Экран (4:3)</PresentationFormat>
  <Paragraphs>164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Воздушный поток</vt:lpstr>
      <vt:lpstr> «УРОК ПРОДОЛЖАЕТСЯ…»</vt:lpstr>
      <vt:lpstr>Презентация PowerPoint</vt:lpstr>
      <vt:lpstr>Первым зданием школы был дом барачного типа, расположенный на улице Коминтерна. В этом доме жили строители, а школа занимала всего две комнаты с длинными столами и скамейками вместо парт. Занятия проводились в две смены. Первыми учителями школы были Горохова Татьяна Фёдоровна, Калабина Мария Петровна, Родионова Таисья Алексеевна, Робустова  Ольга Александровна.</vt:lpstr>
      <vt:lpstr>Население росло, и уже к началу 1932/1933 учебного года встал вопрос о строительстве нового здания. На углу улиц Коминтерна и нынешней Комсомольской было построено двухэтажное здание, и зимой 1932 года сюда перевели старшие классы </vt:lpstr>
      <vt:lpstr>В 1934 году школа была преобразована в среднюю, а в 1935 году получила новое здание по улице Комсомольской, где потом долгое время помещалась восьмилетняя школа № 3, а затем учебно-производственный комбинат. В школе было всего 8 классных комнат, приходилось проводить занятия в подсобных помещениях и в актовом зале</vt:lpstr>
      <vt:lpstr>Мужская и женская команды шахматистов Остяко-Вогульской средней школы, участники первого поселкового шашечно-шахматного турнира, во время соревнования.  1935 год. Посёлок Остяко-Вогульск </vt:lpstr>
      <vt:lpstr>Команда Остяко-Вогульской средней школы  среди участников первой спартакиады народов Севера.  Август 1936 года. Поселок Остяко-Вогульск   </vt:lpstr>
      <vt:lpstr>Первый выпуск Остяко-Вогульской средней школы. 22 июня 1937 года. Поселок Остяко-Вогульск   </vt:lpstr>
      <vt:lpstr>К концу 1937 года была сдана новая школа по улице Комсомольской, 38.  В этом здании было 14 классных комнат, актовый зал, учительская, библиотека, различные  подсобные помещения. Здание было деревянное, окрашено в зеленый цвет и ее любили тысячи учеников. В этом здании школа размещалась вплоть до 2002 года. На этом месте построено новое здание школы, в котором она размещается с 2003 года</vt:lpstr>
      <vt:lpstr>Учителя и учащиеся Остяко-Вогульской средней школы.  1938 год. Поселок Остяко-Вогульск </vt:lpstr>
      <vt:lpstr>Презентация PowerPoint</vt:lpstr>
      <vt:lpstr>Презентация PowerPoint</vt:lpstr>
      <vt:lpstr>Презентация PowerPoint</vt:lpstr>
      <vt:lpstr> Четыре учителя  и   семьдесят два учащихся школы  отдали свои жизни за свободу и независимость нашей Родины</vt:lpstr>
      <vt:lpstr>Выпускники Ханты-Мансийской средней школы № 1  с учителями. 1942 год. Поселок Ханты-Мансийск </vt:lpstr>
      <vt:lpstr>Учащийся Ханты-Мансийской средней школы № 1 Анатолий Романенко во время отрабатывания приёмов рукопашного боя на уроке военного дела. 1941/1942 учебный год. Посёлок Ханты-Мансийск </vt:lpstr>
      <vt:lpstr>Учащиеся Ханты-Мансийской средней школы № 1,  участники шумового оркестра, во время выступления.  1940-1950-е годы. Город Ханты-Мансийск </vt:lpstr>
      <vt:lpstr>Выпускники и учителя Ханты-Мансийской средней школы № 1. 1942 год. Посёлок Ханты-Мансийск </vt:lpstr>
      <vt:lpstr>Презентация PowerPoint</vt:lpstr>
      <vt:lpstr>Презентация PowerPoint</vt:lpstr>
      <vt:lpstr>Учителя Ханты-Мансийской средней школы № 1 во время перемены в учительской. 1957/1958 учебный год. Город Ханты-Мансийск </vt:lpstr>
      <vt:lpstr>Учителя Ханты-Мансийской средней школы № 1 во время сенокоса у конных граблей. 50-е годы </vt:lpstr>
      <vt:lpstr>Презентация PowerPoint</vt:lpstr>
      <vt:lpstr>Презентация PowerPoint</vt:lpstr>
      <vt:lpstr>В школе в 70-80-е годы было создано и работало школьное почтовое отделение, которым руководила Сажаева В.Ф., школьное лесничество (руководитель Выдрина Г.А.).</vt:lpstr>
      <vt:lpstr>8 мая 1970 года в школьном сквере была проведена церемония закладки памятника учителям и учащимся школы, отдавшим жизнь за свободу и независимость Родины. Памятник был заказан в Московском экспериментальном скульптурно-производственном комбинате и открыт 29 октября 1971 года в присутствии всех учителей и учащихся школы, друзей и родственников погибших, представителей общественности города. Во  время строительства нового здания школы памятник был демонтирован, а в 2004 году занял свое место в составе мемориала работы скульптора В. Саргсяна. У памятника проводятся торжественные линейки, линейки Памяти, здесь же для первоклассников звенит первый звонок, а выпускники прощаются со школой. </vt:lpstr>
      <vt:lpstr>Комитет комсомола Ханты-Мансийской средней школы № 1 с кураторами (стоят справа) Лидией Яковлевной Ахматшиной (четвертая), Ольгой Ивановной Прудаевой (третья) после заседания. Секретарь комсомольской организации школы – Алла Сердюк (первый ряд, в центре). 1974 год. Город Ханты-Мансийск</vt:lpstr>
      <vt:lpstr>Старшеклассницы Ханты-Мансийской средней школы № 1 на уборке картофеля на полях ОПХ.  Вторая слева - Наталья Буракова (Дунаевская). 1978 год. Город Ханты-Мансийск</vt:lpstr>
      <vt:lpstr>Ю.Г. Созонов (в центре), директор Ханты-Мансийской средней школы №1, с группой учащихся, участников похода по дорогам боевой славы выпускников 1942 года, у монумента Советской гвардии.  7 июня 1980 года. Город Ельня </vt:lpstr>
      <vt:lpstr>В 1980 году был создан школьный музей, который стал центром гражданско-патриотического воспитания. Инициатором создания музея стал директор школы Юрий Георгиевич Созонов. Большую работу по систематизации поисковых материалов проделали Разманова Галина Иннокентьевна и Плесовских Вера Григорьевна. Поисковая работа и работа по увековечению памяти погибших продолжается.  В школьном музее собраны материалы и документы на участников ВОВ, заведена Книга Вечной славы на погибших учащихся.   </vt:lpstr>
      <vt:lpstr>Презентация PowerPoint</vt:lpstr>
      <vt:lpstr>Презентация PowerPoint</vt:lpstr>
      <vt:lpstr>Презентация PowerPoint</vt:lpstr>
      <vt:lpstr>Презентация PowerPoint</vt:lpstr>
      <vt:lpstr> В 2003/2004 учебном году школа получила свое новое современное здание, а в ноябре 2004 года школе было присвоено имя ее выпускника и директора, ветерана Великой Отечественной войны, основателя школьного музея, Почётного гражданина города  Ханты-Мансийска  Юрия Георгиевича Созонова </vt:lpstr>
      <vt:lpstr>Коллектив гордится учителями – мастерами своего дела. В школе работали Заслуженные учителя Картина Татьяна Ефимовна, Некрасова Серафима Семёновна, Иванов Илья Алексеевич, Осокин Геннадий Артамонович, Ширыкалова Нина Гавриловна (слева), Ткачёв Александр Филиппович</vt:lpstr>
      <vt:lpstr>Презентация PowerPoint</vt:lpstr>
      <vt:lpstr>Звания «Заслуженный учитель России» удостоены директора школы  Созонов Юрий Георгиевич, Дернова Мария Владимировна , Куклина Вера Николаевна </vt:lpstr>
      <vt:lpstr> Руководит школой с 2004 года Пуртова Татьяна Николаевна </vt:lpstr>
      <vt:lpstr>Презентация PowerPoint</vt:lpstr>
      <vt:lpstr>Презентация PowerPoint</vt:lpstr>
      <vt:lpstr>Презентация PowerPoint</vt:lpstr>
      <vt:lpstr>Учащиеся старших классов школы – активные участники и призёры Всероссийской научно-социальной программы «Шаг в будущее», Всероссийских конкурсов научно-исследовательских работ «Юность. Наука. Культура», «Национальное достояние России»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«УРОК ПРОДОЛЖАЕТСЯ…»</dc:title>
  <dc:creator>Панкова Галина Михайловна</dc:creator>
  <cp:lastModifiedBy>Глухова Татьяна Клавдиевна</cp:lastModifiedBy>
  <cp:revision>106</cp:revision>
  <cp:lastPrinted>2017-02-01T12:39:28Z</cp:lastPrinted>
  <dcterms:created xsi:type="dcterms:W3CDTF">2017-02-01T10:16:17Z</dcterms:created>
  <dcterms:modified xsi:type="dcterms:W3CDTF">2017-02-09T09:42:33Z</dcterms:modified>
</cp:coreProperties>
</file>